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13"/>
  </p:notesMasterIdLst>
  <p:sldIdLst>
    <p:sldId id="256" r:id="rId5"/>
    <p:sldId id="3216" r:id="rId6"/>
    <p:sldId id="3314" r:id="rId7"/>
    <p:sldId id="3338" r:id="rId8"/>
    <p:sldId id="3220" r:id="rId9"/>
    <p:sldId id="3340" r:id="rId10"/>
    <p:sldId id="3341" r:id="rId11"/>
    <p:sldId id="3222" r:id="rId12"/>
  </p:sldIdLst>
  <p:sldSz cx="12192000" cy="6858000"/>
  <p:notesSz cx="7102475" cy="102330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1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565" userDrawn="1">
          <p15:clr>
            <a:srgbClr val="A4A3A4"/>
          </p15:clr>
        </p15:guide>
        <p15:guide id="3" pos="7455" userDrawn="1">
          <p15:clr>
            <a:srgbClr val="A4A3A4"/>
          </p15:clr>
        </p15:guide>
        <p15:guide id="4" orient="horz" pos="4110" userDrawn="1">
          <p15:clr>
            <a:srgbClr val="A4A3A4"/>
          </p15:clr>
        </p15:guide>
        <p15:guide id="5" orient="horz" pos="678" userDrawn="1">
          <p15:clr>
            <a:srgbClr val="A4A3A4"/>
          </p15:clr>
        </p15:guide>
        <p15:guide id="6" orient="horz" pos="1221" userDrawn="1">
          <p15:clr>
            <a:srgbClr val="A4A3A4"/>
          </p15:clr>
        </p15:guide>
        <p15:guide id="8" orient="horz" pos="4054" userDrawn="1">
          <p15:clr>
            <a:srgbClr val="A4A3A4"/>
          </p15:clr>
        </p15:guide>
        <p15:guide id="9" pos="3908" userDrawn="1">
          <p15:clr>
            <a:srgbClr val="A4A3A4"/>
          </p15:clr>
        </p15:guide>
        <p15:guide id="10" pos="377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E82A09-0BC0-DE91-00B8-6B6FF9009F56}" name="Julen Nicole" initials="JN" userId="S::julen.nicole@football.ch::25ece3ce-70bb-4812-a18c-34e9599849f0" providerId="AD"/>
  <p188:author id="{F0E0582F-9EE7-5D97-CB67-D4CCE098D1BC}" name="Hintermann, Eliane (STUDENTS)" initials="EH" userId="S::eliane.hintermann@students.unibe.ch::a7b99522-1938-4d0d-8972-17ccb3354c2a" providerId="AD"/>
  <p188:author id="{7BE96B4D-2EA1-A6E7-79DD-FFC0DC00C632}" name="Krummen Matthias" initials="MK" userId="S::krummen.matthias@football.ch::82b2b46c-ebd2-45c2-9f9b-0c0724a013f3" providerId="AD"/>
  <p188:author id="{12902692-AAD3-3997-F17C-3432C9C7BEFC}" name="Eliane Hintermann" initials="EH" userId="S::eliane.hintermann@kswo.ch::da01f541-bc4a-4bad-8bcd-2f1f0e6d1942" providerId="AD"/>
  <p188:author id="{629857AD-E9FF-FC4E-00EE-EF4623BEE449}" name="Hintermann, Eliane (STUDENTS)" initials="HE(" userId="S::eh21d046@campus.unibe.ch::a7b99522-1938-4d0d-8972-17ccb3354c2a" providerId="AD"/>
  <p188:author id="{BE558FB8-295B-675D-D654-2EB064F3A856}" name="Bazan Freire Romana" initials="BFR" userId="S::bazan.romana@football.ch::1b5d4538-37ca-4dfa-a361-d5ecd5e1d060" providerId="AD"/>
  <p188:author id="{6DD085FE-D86E-04F6-3403-29539BBA3ACD}" name="Terrettaz Loris" initials="" userId="S::terrettaz.loris@football.ch::cbbfff7b-55cd-4be3-8508-e9de736f95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C9F4"/>
    <a:srgbClr val="00FFFF"/>
    <a:srgbClr val="4472C4"/>
    <a:srgbClr val="70AD47"/>
    <a:srgbClr val="FFECEC"/>
    <a:srgbClr val="0099CC"/>
    <a:srgbClr val="70B078"/>
    <a:srgbClr val="336699"/>
    <a:srgbClr val="FFCC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79"/>
    <p:restoredTop sz="89341"/>
  </p:normalViewPr>
  <p:slideViewPr>
    <p:cSldViewPr snapToGrid="0">
      <p:cViewPr varScale="1">
        <p:scale>
          <a:sx n="91" d="100"/>
          <a:sy n="91" d="100"/>
        </p:scale>
        <p:origin x="428" y="48"/>
      </p:cViewPr>
      <p:guideLst>
        <p:guide orient="horz" pos="3974"/>
        <p:guide pos="565"/>
        <p:guide pos="7455"/>
        <p:guide orient="horz" pos="4110"/>
        <p:guide orient="horz" pos="678"/>
        <p:guide orient="horz" pos="1221"/>
        <p:guide orient="horz" pos="4054"/>
        <p:guide pos="3908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zan Freire Romana" userId="1b5d4538-37ca-4dfa-a361-d5ecd5e1d060" providerId="ADAL" clId="{40367697-141D-444E-BF49-DCDECAB4F4E6}"/>
    <pc:docChg chg="delSld modSld">
      <pc:chgData name="Bazan Freire Romana" userId="1b5d4538-37ca-4dfa-a361-d5ecd5e1d060" providerId="ADAL" clId="{40367697-141D-444E-BF49-DCDECAB4F4E6}" dt="2025-12-12T07:25:45.876" v="8" actId="47"/>
      <pc:docMkLst>
        <pc:docMk/>
      </pc:docMkLst>
      <pc:sldChg chg="modSp mod">
        <pc:chgData name="Bazan Freire Romana" userId="1b5d4538-37ca-4dfa-a361-d5ecd5e1d060" providerId="ADAL" clId="{40367697-141D-444E-BF49-DCDECAB4F4E6}" dt="2025-12-12T07:25:03.788" v="0" actId="20577"/>
        <pc:sldMkLst>
          <pc:docMk/>
          <pc:sldMk cId="4176650660" sldId="256"/>
        </pc:sldMkLst>
        <pc:spChg chg="mod">
          <ac:chgData name="Bazan Freire Romana" userId="1b5d4538-37ca-4dfa-a361-d5ecd5e1d060" providerId="ADAL" clId="{40367697-141D-444E-BF49-DCDECAB4F4E6}" dt="2025-12-12T07:25:03.788" v="0" actId="20577"/>
          <ac:spMkLst>
            <pc:docMk/>
            <pc:sldMk cId="4176650660" sldId="256"/>
            <ac:spMk id="2" creationId="{B1F774B5-91FA-0E31-4215-90EBA47FE07A}"/>
          </ac:spMkLst>
        </pc:spChg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2340192993" sldId="3207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306950940" sldId="3221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215635136" sldId="3232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304473903" sldId="3233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610286603" sldId="3235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356441726" sldId="3236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90015388" sldId="3237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627692361" sldId="3238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1113883959" sldId="3239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191676279" sldId="3243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734700767" sldId="3254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096876688" sldId="3258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507794985" sldId="3294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982009434" sldId="3299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603822089" sldId="3304"/>
        </pc:sldMkLst>
      </pc:sldChg>
      <pc:sldChg chg="del">
        <pc:chgData name="Bazan Freire Romana" userId="1b5d4538-37ca-4dfa-a361-d5ecd5e1d060" providerId="ADAL" clId="{40367697-141D-444E-BF49-DCDECAB4F4E6}" dt="2025-12-12T07:25:16.126" v="3" actId="47"/>
        <pc:sldMkLst>
          <pc:docMk/>
          <pc:sldMk cId="3262056390" sldId="3313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669987268" sldId="3318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042779127" sldId="3322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973784580" sldId="3323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817387225" sldId="3324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334070187" sldId="3325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604715290" sldId="3326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1329921339" sldId="3328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734611447" sldId="3329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317672725" sldId="3347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851735076" sldId="3348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133749551" sldId="3352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68880009" sldId="3354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101896147" sldId="3355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810893559" sldId="3356"/>
        </pc:sldMkLst>
      </pc:sldChg>
      <pc:sldChg chg="del">
        <pc:chgData name="Bazan Freire Romana" userId="1b5d4538-37ca-4dfa-a361-d5ecd5e1d060" providerId="ADAL" clId="{40367697-141D-444E-BF49-DCDECAB4F4E6}" dt="2025-12-12T07:25:14.188" v="2" actId="47"/>
        <pc:sldMkLst>
          <pc:docMk/>
          <pc:sldMk cId="1799007537" sldId="3357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1750468920" sldId="3359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23165766" sldId="3360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4151002943" sldId="3361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978279750" sldId="3362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4292587518" sldId="3363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185872644" sldId="3364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1286848059" sldId="3365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754291234" sldId="3369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389224278" sldId="3371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4140909048" sldId="3375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2711772594" sldId="3376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1504711465" sldId="3377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3629961503" sldId="3378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600827627" sldId="3379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2499697950" sldId="3380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60779004" sldId="3382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737625392" sldId="3385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630627120" sldId="3387"/>
        </pc:sldMkLst>
      </pc:sldChg>
      <pc:sldChg chg="del">
        <pc:chgData name="Bazan Freire Romana" userId="1b5d4538-37ca-4dfa-a361-d5ecd5e1d060" providerId="ADAL" clId="{40367697-141D-444E-BF49-DCDECAB4F4E6}" dt="2025-12-12T07:25:20.449" v="4" actId="47"/>
        <pc:sldMkLst>
          <pc:docMk/>
          <pc:sldMk cId="593768753" sldId="3388"/>
        </pc:sldMkLst>
      </pc:sldChg>
      <pc:sldChg chg="del">
        <pc:chgData name="Bazan Freire Romana" userId="1b5d4538-37ca-4dfa-a361-d5ecd5e1d060" providerId="ADAL" clId="{40367697-141D-444E-BF49-DCDECAB4F4E6}" dt="2025-12-12T07:25:25.106" v="5" actId="47"/>
        <pc:sldMkLst>
          <pc:docMk/>
          <pc:sldMk cId="284708789" sldId="3402"/>
        </pc:sldMkLst>
      </pc:sldChg>
      <pc:sldChg chg="del">
        <pc:chgData name="Bazan Freire Romana" userId="1b5d4538-37ca-4dfa-a361-d5ecd5e1d060" providerId="ADAL" clId="{40367697-141D-444E-BF49-DCDECAB4F4E6}" dt="2025-12-12T07:25:28.863" v="6" actId="47"/>
        <pc:sldMkLst>
          <pc:docMk/>
          <pc:sldMk cId="1854384962" sldId="3403"/>
        </pc:sldMkLst>
      </pc:sldChg>
      <pc:sldChg chg="del">
        <pc:chgData name="Bazan Freire Romana" userId="1b5d4538-37ca-4dfa-a361-d5ecd5e1d060" providerId="ADAL" clId="{40367697-141D-444E-BF49-DCDECAB4F4E6}" dt="2025-12-12T07:25:31.035" v="7" actId="47"/>
        <pc:sldMkLst>
          <pc:docMk/>
          <pc:sldMk cId="836292891" sldId="3404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447025066" sldId="3405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54901361" sldId="3449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139626847" sldId="3533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701456416" sldId="3543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96268675" sldId="3554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3756271549" sldId="3555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3806149205" sldId="3556"/>
        </pc:sldMkLst>
      </pc:sldChg>
      <pc:sldChg chg="del">
        <pc:chgData name="Bazan Freire Romana" userId="1b5d4538-37ca-4dfa-a361-d5ecd5e1d060" providerId="ADAL" clId="{40367697-141D-444E-BF49-DCDECAB4F4E6}" dt="2025-12-12T07:25:11.946" v="1" actId="47"/>
        <pc:sldMkLst>
          <pc:docMk/>
          <pc:sldMk cId="3108300075" sldId="3561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4291724799" sldId="3570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650056456" sldId="3572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2738852448" sldId="3577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45723838" sldId="3578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3253970707" sldId="3579"/>
        </pc:sldMkLst>
      </pc:sldChg>
      <pc:sldChg chg="del">
        <pc:chgData name="Bazan Freire Romana" userId="1b5d4538-37ca-4dfa-a361-d5ecd5e1d060" providerId="ADAL" clId="{40367697-141D-444E-BF49-DCDECAB4F4E6}" dt="2025-12-12T07:25:45.876" v="8" actId="47"/>
        <pc:sldMkLst>
          <pc:docMk/>
          <pc:sldMk cId="1771689674" sldId="3580"/>
        </pc:sldMkLst>
      </pc:sldChg>
      <pc:sldMasterChg chg="delSldLayout">
        <pc:chgData name="Bazan Freire Romana" userId="1b5d4538-37ca-4dfa-a361-d5ecd5e1d060" providerId="ADAL" clId="{40367697-141D-444E-BF49-DCDECAB4F4E6}" dt="2025-12-12T07:25:45.876" v="8" actId="47"/>
        <pc:sldMasterMkLst>
          <pc:docMk/>
          <pc:sldMasterMk cId="0" sldId="2147483648"/>
        </pc:sldMasterMkLst>
        <pc:sldLayoutChg chg="del">
          <pc:chgData name="Bazan Freire Romana" userId="1b5d4538-37ca-4dfa-a361-d5ecd5e1d060" providerId="ADAL" clId="{40367697-141D-444E-BF49-DCDECAB4F4E6}" dt="2025-12-12T07:25:45.876" v="8" actId="47"/>
          <pc:sldLayoutMkLst>
            <pc:docMk/>
            <pc:sldMasterMk cId="0" sldId="2147483648"/>
            <pc:sldLayoutMk cId="4133878287" sldId="2147483657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Users\eliane\Imobi-Hintermann%20Dropbox\Eliane%20Hintermann\Universita&#776;t%20Bern\Quality%20Club%20SFV\2025:2026\Auswertungen%20(Excel)\Datenauswertung_QualityClub_08Dezember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99-8447-9641-052E412C131B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99-8447-9641-052E412C13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99-8447-9641-052E412C13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'FC Versoix'!$D$223:$D$225</c:f>
              <c:strCache>
                <c:ptCount val="3"/>
                <c:pt idx="0">
                  <c:v>Membres sportifs et actifs </c:v>
                </c:pt>
                <c:pt idx="1">
                  <c:v>Parents</c:v>
                </c:pt>
                <c:pt idx="2">
                  <c:v>Bénévoles </c:v>
                </c:pt>
              </c:strCache>
            </c:strRef>
          </c:cat>
          <c:val>
            <c:numRef>
              <c:f>'FC Versoix'!$F$223:$F$225</c:f>
              <c:numCache>
                <c:formatCode>0%</c:formatCode>
                <c:ptCount val="3"/>
                <c:pt idx="0">
                  <c:v>0.33333333333333331</c:v>
                </c:pt>
                <c:pt idx="1">
                  <c:v>0.52</c:v>
                </c:pt>
                <c:pt idx="2">
                  <c:v>0.14666666666666667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99-8447-9641-052E412C13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'FC Versoix'!$E$96</c:f>
              <c:strCache>
                <c:ptCount val="1"/>
                <c:pt idx="0">
                  <c:v>Valeur comparative (n=3303)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'FC Versoix'!$C$97:$C$101</c:f>
              <c:strCache>
                <c:ptCount val="5"/>
                <c:pt idx="0">
                  <c:v>Trés insatisfait</c:v>
                </c:pt>
                <c:pt idx="1">
                  <c:v>Insatisfait</c:v>
                </c:pt>
                <c:pt idx="2">
                  <c:v>Ni l'un ni l'autre</c:v>
                </c:pt>
                <c:pt idx="3">
                  <c:v>Satisfait</c:v>
                </c:pt>
                <c:pt idx="4">
                  <c:v>Très satisfait</c:v>
                </c:pt>
              </c:strCache>
            </c:strRef>
          </c:cat>
          <c:val>
            <c:numRef>
              <c:f>'FC Versoix'!$E$97:$E$101</c:f>
              <c:numCache>
                <c:formatCode>0%</c:formatCode>
                <c:ptCount val="5"/>
                <c:pt idx="0">
                  <c:v>8.1743869209809264E-2</c:v>
                </c:pt>
                <c:pt idx="1">
                  <c:v>5.3284892521949741E-2</c:v>
                </c:pt>
                <c:pt idx="2">
                  <c:v>6.1762034514078114E-2</c:v>
                </c:pt>
                <c:pt idx="3">
                  <c:v>0.4623069936421435</c:v>
                </c:pt>
                <c:pt idx="4">
                  <c:v>0.34090221011201938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8F-444E-8680-BB37FE0551A9}"/>
            </c:ext>
          </c:extLst>
        </c:ser>
        <c:ser>
          <c:idx val="1"/>
          <c:order val="1"/>
          <c:tx>
            <c:strRef>
              <c:f>'FC Versoix'!$D$96</c:f>
              <c:strCache>
                <c:ptCount val="1"/>
                <c:pt idx="0">
                  <c:v>FC Versoix (n=71)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'FC Versoix'!$D$97:$D$101</c:f>
              <c:numCache>
                <c:formatCode>0%</c:formatCode>
                <c:ptCount val="5"/>
                <c:pt idx="0">
                  <c:v>9.8591549295774641E-2</c:v>
                </c:pt>
                <c:pt idx="1">
                  <c:v>0.15492957746478872</c:v>
                </c:pt>
                <c:pt idx="2">
                  <c:v>5.6338028169014086E-2</c:v>
                </c:pt>
                <c:pt idx="3">
                  <c:v>0.23943661971830985</c:v>
                </c:pt>
                <c:pt idx="4">
                  <c:v>0.45070422535211269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8F-444E-8680-BB37FE0551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83673087"/>
        <c:axId val="1583464671"/>
      </c:barChart>
      <c:catAx>
        <c:axId val="158367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83464671"/>
        <c:crosses val="autoZero"/>
        <c:auto val="1"/>
        <c:lblAlgn val="ctr"/>
        <c:lblOffset val="100"/>
        <c:noMultiLvlLbl val="0"/>
      </c:catAx>
      <c:valAx>
        <c:axId val="1583464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836730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de-D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1"/>
        <c:ser>
          <c:idx val="1"/>
          <c:order val="0"/>
          <c:spPr>
            <a:ln w="25400">
              <a:noFill/>
            </a:ln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9F3-CE48-B70E-94099319103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9F3-CE48-B70E-94099319103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9F3-CE48-B70E-94099319103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9F3-CE48-B70E-940993191039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9F3-CE48-B70E-940993191039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9F3-CE48-B70E-94099319103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29F3-CE48-B70E-940993191039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9F3-CE48-B70E-940993191039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9F3-CE48-B70E-940993191039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9F3-CE48-B70E-940993191039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29F3-CE48-B70E-940993191039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29F3-CE48-B70E-940993191039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29F3-CE48-B70E-940993191039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29F3-CE48-B70E-940993191039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29F3-CE48-B70E-940993191039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29F3-CE48-B70E-940993191039}"/>
              </c:ext>
            </c:extLst>
          </c:dPt>
          <c:dPt>
            <c:idx val="2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29F3-CE48-B70E-940993191039}"/>
              </c:ext>
            </c:extLst>
          </c:dPt>
          <c:dPt>
            <c:idx val="2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29F3-CE48-B70E-940993191039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29F3-CE48-B70E-940993191039}"/>
              </c:ext>
            </c:extLst>
          </c:dPt>
          <c:dLbls>
            <c:dLbl>
              <c:idx val="0"/>
              <c:layout>
                <c:manualLayout>
                  <c:x val="-0.27024710456997114"/>
                  <c:y val="2.4335634344779259E-2"/>
                </c:manualLayout>
              </c:layout>
              <c:tx>
                <c:rich>
                  <a:bodyPr/>
                  <a:lstStyle/>
                  <a:p>
                    <a:fld id="{D0B33308-DAEF-2146-8FDE-A30E47FED433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29F3-CE48-B70E-940993191039}"/>
                </c:ext>
              </c:extLst>
            </c:dLbl>
            <c:dLbl>
              <c:idx val="1"/>
              <c:layout>
                <c:manualLayout>
                  <c:x val="-9.0711279285306135E-3"/>
                  <c:y val="4.692758389720178E-3"/>
                </c:manualLayout>
              </c:layout>
              <c:tx>
                <c:rich>
                  <a:bodyPr/>
                  <a:lstStyle/>
                  <a:p>
                    <a:fld id="{14A634AA-C7D8-1E4D-A137-ACB27DA957DB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29F3-CE48-B70E-940993191039}"/>
                </c:ext>
              </c:extLst>
            </c:dLbl>
            <c:dLbl>
              <c:idx val="2"/>
              <c:layout>
                <c:manualLayout>
                  <c:x val="-0.10704084263633956"/>
                  <c:y val="4.7260110806054065E-2"/>
                </c:manualLayout>
              </c:layout>
              <c:tx>
                <c:rich>
                  <a:bodyPr/>
                  <a:lstStyle/>
                  <a:p>
                    <a:fld id="{AB8C8351-9C0F-004E-8640-A9DACEE505A8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29F3-CE48-B70E-940993191039}"/>
                </c:ext>
              </c:extLst>
            </c:dLbl>
            <c:dLbl>
              <c:idx val="3"/>
              <c:layout>
                <c:manualLayout>
                  <c:x val="-0.14244104611782415"/>
                  <c:y val="-8.2684506556914089E-2"/>
                </c:manualLayout>
              </c:layout>
              <c:tx>
                <c:rich>
                  <a:bodyPr/>
                  <a:lstStyle/>
                  <a:p>
                    <a:fld id="{8755FDD2-C3AA-8048-BC47-9C334EAB1F57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81534055274491"/>
                      <c:h val="5.683321558108610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29F3-CE48-B70E-940993191039}"/>
                </c:ext>
              </c:extLst>
            </c:dLbl>
            <c:dLbl>
              <c:idx val="4"/>
              <c:layout>
                <c:manualLayout>
                  <c:x val="-1.337455227104865E-2"/>
                  <c:y val="4.6844494649154376E-2"/>
                </c:manualLayout>
              </c:layout>
              <c:tx>
                <c:rich>
                  <a:bodyPr/>
                  <a:lstStyle/>
                  <a:p>
                    <a:fld id="{64D4ECA6-A3B9-F64B-B8D9-F957D18F427A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29F3-CE48-B70E-94099319103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xVal>
            <c:numRef>
              <c:f>'FC Versoix'!$J$211:$J$215</c:f>
              <c:numCache>
                <c:formatCode>0.00</c:formatCode>
                <c:ptCount val="5"/>
                <c:pt idx="0">
                  <c:v>4.3257305024174908</c:v>
                </c:pt>
                <c:pt idx="1">
                  <c:v>4.6086956521739131</c:v>
                </c:pt>
                <c:pt idx="2">
                  <c:v>4.4100236960920416</c:v>
                </c:pt>
                <c:pt idx="3">
                  <c:v>4.4726940029650359</c:v>
                </c:pt>
                <c:pt idx="4">
                  <c:v>4.6050090697535602</c:v>
                </c:pt>
              </c:numCache>
            </c:numRef>
          </c:xVal>
          <c:yVal>
            <c:numRef>
              <c:f>'FC Versoix'!$I$211:$I$215</c:f>
              <c:numCache>
                <c:formatCode>0.00</c:formatCode>
                <c:ptCount val="5"/>
                <c:pt idx="0">
                  <c:v>3.8507462686567164</c:v>
                </c:pt>
                <c:pt idx="1">
                  <c:v>3.9253731343283582</c:v>
                </c:pt>
                <c:pt idx="2">
                  <c:v>3.8093356208663063</c:v>
                </c:pt>
                <c:pt idx="3">
                  <c:v>3.8745227220777476</c:v>
                </c:pt>
                <c:pt idx="4">
                  <c:v>3.8938238426849598</c:v>
                </c:pt>
              </c:numCache>
            </c:numRef>
          </c:yVal>
          <c:bubbleSize>
            <c:numLit>
              <c:formatCode>General</c:formatCode>
              <c:ptCount val="33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  <c:pt idx="20">
                <c:v>1</c:v>
              </c:pt>
              <c:pt idx="21">
                <c:v>1</c:v>
              </c:pt>
              <c:pt idx="22">
                <c:v>1</c:v>
              </c:pt>
              <c:pt idx="23">
                <c:v>1</c:v>
              </c:pt>
              <c:pt idx="24">
                <c:v>1</c:v>
              </c:pt>
              <c:pt idx="25">
                <c:v>1</c:v>
              </c:pt>
              <c:pt idx="26">
                <c:v>1</c:v>
              </c:pt>
              <c:pt idx="27">
                <c:v>1</c:v>
              </c:pt>
              <c:pt idx="28">
                <c:v>1</c:v>
              </c:pt>
              <c:pt idx="29">
                <c:v>1</c:v>
              </c:pt>
              <c:pt idx="30">
                <c:v>1</c:v>
              </c:pt>
              <c:pt idx="31">
                <c:v>1</c:v>
              </c:pt>
              <c:pt idx="32">
                <c:v>1</c:v>
              </c:pt>
            </c:numLit>
          </c:bubbleSize>
          <c:bubble3D val="0"/>
          <c:extLst>
            <c:ext xmlns:c15="http://schemas.microsoft.com/office/drawing/2012/chart" uri="{02D57815-91ED-43cb-92C2-25804820EDAC}">
              <c15:datalabelsRange>
                <c15:f>'[3]FC Alle (f)'!$H$190:$H$194</c15:f>
                <c15:dlblRangeCache>
                  <c:ptCount val="5"/>
                  <c:pt idx="0">
                    <c:v>Ligne directrice et stratégie</c:v>
                  </c:pt>
                  <c:pt idx="1">
                    <c:v>Culture de club positive</c:v>
                  </c:pt>
                  <c:pt idx="2">
                    <c:v>Clubmanagement</c:v>
                  </c:pt>
                  <c:pt idx="3">
                    <c:v>Footballmanagement</c:v>
                  </c:pt>
                  <c:pt idx="4">
                    <c:v>Spirit of Football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29F3-CE48-B70E-9409931910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20"/>
        <c:showNegBubbles val="0"/>
        <c:axId val="166468640"/>
        <c:axId val="167698704"/>
      </c:bubbleChart>
      <c:valAx>
        <c:axId val="166468640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Importance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7698704"/>
        <c:crosses val="autoZero"/>
        <c:crossBetween val="midCat"/>
      </c:valAx>
      <c:valAx>
        <c:axId val="167698704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Satisfaction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6468640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de-DE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Ligne directrice et stratégie (n=67-71</a:t>
            </a:r>
            <a:r>
              <a:rPr lang="de-DE" baseline="0"/>
              <a:t>)</a:t>
            </a:r>
            <a:endParaRPr lang="de-DE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2140358217336127E-2"/>
          <c:y val="0.1004406781973041"/>
          <c:w val="0.87543670028758069"/>
          <c:h val="0.79059472231968742"/>
        </c:manualLayout>
      </c:layout>
      <c:bubbleChart>
        <c:varyColors val="1"/>
        <c:ser>
          <c:idx val="0"/>
          <c:order val="0"/>
          <c:spPr>
            <a:ln w="25400">
              <a:noFill/>
            </a:ln>
          </c:spPr>
          <c:invertIfNegative val="0"/>
          <c:dPt>
            <c:idx val="2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EF-014F-B7EB-26F24CC5D7D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EF-014F-B7EB-26F24CC5D7D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BEF-014F-B7EB-26F24CC5D7D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BEF-014F-B7EB-26F24CC5D7D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CFA5127-9568-0D42-8454-296D55CB041E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BEF-014F-B7EB-26F24CC5D7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C4BDAAB-E9CC-4243-A383-520D3810F7E8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4BEF-014F-B7EB-26F24CC5D7DC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'FC Versoix'!$AC$133:$AC$134</c:f>
              <c:numCache>
                <c:formatCode>0.00</c:formatCode>
                <c:ptCount val="2"/>
                <c:pt idx="0">
                  <c:v>4.3134328358208958</c:v>
                </c:pt>
                <c:pt idx="1">
                  <c:v>4.3380281690140849</c:v>
                </c:pt>
              </c:numCache>
            </c:numRef>
          </c:xVal>
          <c:yVal>
            <c:numRef>
              <c:f>'FC Versoix'!$AB$133:$AB$134</c:f>
              <c:numCache>
                <c:formatCode>0.00</c:formatCode>
                <c:ptCount val="2"/>
                <c:pt idx="0">
                  <c:v>3.7014925373134329</c:v>
                </c:pt>
                <c:pt idx="1">
                  <c:v>4</c:v>
                </c:pt>
              </c:numCache>
            </c:numRef>
          </c:yVal>
          <c:bubbleSize>
            <c:numLit>
              <c:formatCode>General</c:formatCode>
              <c:ptCount val="6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</c:numLit>
          </c:bubbleSize>
          <c:bubble3D val="0"/>
          <c:extLst>
            <c:ext xmlns:c15="http://schemas.microsoft.com/office/drawing/2012/chart" uri="{02D57815-91ED-43cb-92C2-25804820EDAC}">
              <c15:datalabelsRange>
                <c15:f>[3]Gesamtauswertung!$Z$2246:$Z$2247</c15:f>
                <c15:dlblRangeCache>
                  <c:ptCount val="2"/>
                  <c:pt idx="0">
                    <c:v>1</c:v>
                  </c:pt>
                  <c:pt idx="1">
                    <c:v>2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4BEF-014F-B7EB-26F24CC5D7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20"/>
        <c:showNegBubbles val="0"/>
        <c:axId val="829168608"/>
        <c:axId val="768030240"/>
      </c:bubbleChart>
      <c:valAx>
        <c:axId val="829168608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Importance</a:t>
                </a:r>
              </a:p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68030240"/>
        <c:crosses val="autoZero"/>
        <c:crossBetween val="midCat"/>
      </c:valAx>
      <c:valAx>
        <c:axId val="768030240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Satisfaction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29168608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Culture de club positive (n=67-69</a:t>
            </a:r>
            <a:r>
              <a:rPr lang="de-DE" baseline="0"/>
              <a:t>)</a:t>
            </a:r>
            <a:endParaRPr lang="de-DE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2140358217336127E-2"/>
          <c:y val="0.1004406781973041"/>
          <c:w val="0.87543670028758069"/>
          <c:h val="0.79059472231968742"/>
        </c:manualLayout>
      </c:layout>
      <c:bubbleChart>
        <c:varyColors val="1"/>
        <c:ser>
          <c:idx val="0"/>
          <c:order val="0"/>
          <c:spPr>
            <a:ln w="25400">
              <a:noFill/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7A-7A48-90C9-BF416BEBAF0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7A-7A48-90C9-BF416BEBAF0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7A-7A48-90C9-BF416BEBAF0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7A-7A48-90C9-BF416BEBAF0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7A-7A48-90C9-BF416BEBAF0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20EB4B2-C22D-D840-A035-78D4106CF3EB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B17A-7A48-90C9-BF416BEBAF0E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'FC Versoix'!$AC$139</c:f>
              <c:numCache>
                <c:formatCode>0.00</c:formatCode>
                <c:ptCount val="1"/>
                <c:pt idx="0">
                  <c:v>4.6086956521739131</c:v>
                </c:pt>
              </c:numCache>
            </c:numRef>
          </c:xVal>
          <c:yVal>
            <c:numRef>
              <c:f>'FC Versoix'!$AB$139</c:f>
              <c:numCache>
                <c:formatCode>0.00</c:formatCode>
                <c:ptCount val="1"/>
                <c:pt idx="0">
                  <c:v>3.9253731343283582</c:v>
                </c:pt>
              </c:numCache>
            </c:numRef>
          </c:yVal>
          <c:bubbleSize>
            <c:numLit>
              <c:formatCode>General</c:formatCode>
              <c:ptCount val="6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</c:numLit>
          </c:bubbleSize>
          <c:bubble3D val="0"/>
          <c:extLst>
            <c:ext xmlns:c15="http://schemas.microsoft.com/office/drawing/2012/chart" uri="{02D57815-91ED-43cb-92C2-25804820EDAC}">
              <c15:datalabelsRange>
                <c15:f>[3]Gesamtauswertung!$Z$2252</c15:f>
                <c15:dlblRangeCache>
                  <c:ptCount val="1"/>
                  <c:pt idx="0">
                    <c:v>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B17A-7A48-90C9-BF416BEBA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20"/>
        <c:showNegBubbles val="0"/>
        <c:axId val="829168608"/>
        <c:axId val="768030240"/>
      </c:bubbleChart>
      <c:valAx>
        <c:axId val="829168608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Importance</a:t>
                </a:r>
                <a:endParaRPr lang="de-DE" sz="100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68030240"/>
        <c:crosses val="autoZero"/>
        <c:crossBetween val="midCat"/>
      </c:valAx>
      <c:valAx>
        <c:axId val="768030240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Satisfaction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29168608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Clubmanagement (n=55-70)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ubbleChart>
        <c:varyColors val="1"/>
        <c:ser>
          <c:idx val="0"/>
          <c:order val="0"/>
          <c:spPr>
            <a:ln w="2540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A2-5B43-B480-7E0757A5A1C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A2-5B43-B480-7E0757A5A1C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5A2-5B43-B480-7E0757A5A1C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5A2-5B43-B480-7E0757A5A1C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5A2-5B43-B480-7E0757A5A1C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5A2-5B43-B480-7E0757A5A1C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5A2-5B43-B480-7E0757A5A1C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5A2-5B43-B480-7E0757A5A1C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5A2-5B43-B480-7E0757A5A1C9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5A2-5B43-B480-7E0757A5A1C9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5A2-5B43-B480-7E0757A5A1C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5A2-5B43-B480-7E0757A5A1C9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B5A2-5B43-B480-7E0757A5A1C9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B5A2-5B43-B480-7E0757A5A1C9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B5A2-5B43-B480-7E0757A5A1C9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B5A2-5B43-B480-7E0757A5A1C9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B5A2-5B43-B480-7E0757A5A1C9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B5A2-5B43-B480-7E0757A5A1C9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B5A2-5B43-B480-7E0757A5A1C9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B5A2-5B43-B480-7E0757A5A1C9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3">
                  <a:lumMod val="8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B5A2-5B43-B480-7E0757A5A1C9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4">
                  <a:lumMod val="8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B5A2-5B43-B480-7E0757A5A1C9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5">
                  <a:lumMod val="8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B5A2-5B43-B480-7E0757A5A1C9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6">
                  <a:lumMod val="8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B5A2-5B43-B480-7E0757A5A1C9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1">
                  <a:lumMod val="60000"/>
                  <a:lumOff val="4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B5A2-5B43-B480-7E0757A5A1C9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2">
                  <a:lumMod val="60000"/>
                  <a:lumOff val="4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B5A2-5B43-B480-7E0757A5A1C9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3">
                  <a:lumMod val="60000"/>
                  <a:lumOff val="4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B5A2-5B43-B480-7E0757A5A1C9}"/>
              </c:ext>
            </c:extLst>
          </c:dPt>
          <c:dPt>
            <c:idx val="27"/>
            <c:invertIfNegative val="0"/>
            <c:bubble3D val="0"/>
            <c:spPr>
              <a:solidFill>
                <a:schemeClr val="accent4">
                  <a:lumMod val="60000"/>
                  <a:lumOff val="4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B5A2-5B43-B480-7E0757A5A1C9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5">
                  <a:lumMod val="60000"/>
                  <a:lumOff val="4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B5A2-5B43-B480-7E0757A5A1C9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6">
                  <a:lumMod val="60000"/>
                  <a:lumOff val="4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B5A2-5B43-B480-7E0757A5A1C9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1">
                  <a:lumMod val="5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B5A2-5B43-B480-7E0757A5A1C9}"/>
              </c:ext>
            </c:extLst>
          </c:dPt>
          <c:dPt>
            <c:idx val="31"/>
            <c:invertIfNegative val="0"/>
            <c:bubble3D val="0"/>
            <c:spPr>
              <a:solidFill>
                <a:schemeClr val="accent2">
                  <a:lumMod val="5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F-B5A2-5B43-B480-7E0757A5A1C9}"/>
              </c:ext>
            </c:extLst>
          </c:dPt>
          <c:dPt>
            <c:idx val="32"/>
            <c:invertIfNegative val="0"/>
            <c:bubble3D val="0"/>
            <c:spPr>
              <a:solidFill>
                <a:schemeClr val="accent3">
                  <a:lumMod val="50000"/>
                  <a:alpha val="75000"/>
                </a:schemeClr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1-B5A2-5B43-B480-7E0757A5A1C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8FDD127E-6369-3A46-B499-46D42253CAB0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5A2-5B43-B480-7E0757A5A1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F46223F-6F91-446B-9560-AC1F099CD064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5A2-5B43-B480-7E0757A5A1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FF7549A-1639-4F45-BB34-6AB9545330B3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B5A2-5B43-B480-7E0757A5A1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36E9F12-3451-4B28-98BA-B0550F77BFF9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B5A2-5B43-B480-7E0757A5A1C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3F62011-4CE5-46EC-A251-EF78A46BA55D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B5A2-5B43-B480-7E0757A5A1C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3F77FE7-2579-41C0-B311-27975165932B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B5A2-5B43-B480-7E0757A5A1C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6E32078-0DA0-4CBF-98C2-A91D4CC24D82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B5A2-5B43-B480-7E0757A5A1C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F2392804-5BC1-41BF-A9B5-7688008459A6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B5A2-5B43-B480-7E0757A5A1C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7533D68D-DD2A-43A1-B9E5-C874C33FCA11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B5A2-5B43-B480-7E0757A5A1C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D3A0DA6-14D7-4976-AA5D-44365D00C237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B5A2-5B43-B480-7E0757A5A1C9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0646A19E-12DB-4088-B330-836B4D2870CA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B5A2-5B43-B480-7E0757A5A1C9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65AF902C-8E09-4D29-B754-201109BF2809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B5A2-5B43-B480-7E0757A5A1C9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F3A29B88-1A7F-41A8-9D1B-40412B42DA4D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B5A2-5B43-B480-7E0757A5A1C9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1D72DBB9-0C62-450F-B17B-8A6CBBCA4E5A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B5A2-5B43-B480-7E0757A5A1C9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5BBFB246-2EA4-4AE4-8842-7BD352014CB2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B5A2-5B43-B480-7E0757A5A1C9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8631AB45-384D-4B9C-BBBA-36DE1AE1C2B6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F-B5A2-5B43-B480-7E0757A5A1C9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CE6A9BFF-B7DA-4B25-B275-7353725B6E44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1-B5A2-5B43-B480-7E0757A5A1C9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C0FBAD04-7921-4DCA-8E17-FD147BF4201A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3-B5A2-5B43-B480-7E0757A5A1C9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19AFF615-3C60-4B40-9A96-166B8BEFF99B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5-B5A2-5B43-B480-7E0757A5A1C9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90DA06FB-9AD8-4184-8F9C-0F311E32E9D3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7-B5A2-5B43-B480-7E0757A5A1C9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39C7CDF6-9EA1-41CB-85D0-C216C58B3057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9-B5A2-5B43-B480-7E0757A5A1C9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52F7234D-73D3-4E1F-BE96-5CC90AB80C11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B-B5A2-5B43-B480-7E0757A5A1C9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fld id="{E0E7CFB5-DCD6-4170-A65F-383877FCDF94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D-B5A2-5B43-B480-7E0757A5A1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'FC Versoix'!$AC$144:$AC$166</c:f>
              <c:numCache>
                <c:formatCode>0.00</c:formatCode>
                <c:ptCount val="23"/>
                <c:pt idx="0">
                  <c:v>4.5</c:v>
                </c:pt>
                <c:pt idx="1">
                  <c:v>4.4925373134328357</c:v>
                </c:pt>
                <c:pt idx="2">
                  <c:v>4.2941176470588234</c:v>
                </c:pt>
                <c:pt idx="3">
                  <c:v>4.4637681159420293</c:v>
                </c:pt>
                <c:pt idx="4">
                  <c:v>4.0149253731343286</c:v>
                </c:pt>
                <c:pt idx="5">
                  <c:v>4.4090909090909092</c:v>
                </c:pt>
                <c:pt idx="6">
                  <c:v>4.166666666666667</c:v>
                </c:pt>
                <c:pt idx="7">
                  <c:v>4.45</c:v>
                </c:pt>
                <c:pt idx="8">
                  <c:v>4.4179104477611943</c:v>
                </c:pt>
                <c:pt idx="9">
                  <c:v>4.3508771929824563</c:v>
                </c:pt>
                <c:pt idx="10">
                  <c:v>4.4210526315789478</c:v>
                </c:pt>
                <c:pt idx="11">
                  <c:v>4.2280701754385968</c:v>
                </c:pt>
                <c:pt idx="12">
                  <c:v>4.7462686567164178</c:v>
                </c:pt>
                <c:pt idx="13">
                  <c:v>4.7164179104477615</c:v>
                </c:pt>
                <c:pt idx="14">
                  <c:v>4.6865671641791042</c:v>
                </c:pt>
                <c:pt idx="15">
                  <c:v>4.6716417910447765</c:v>
                </c:pt>
                <c:pt idx="16">
                  <c:v>4.6515151515151514</c:v>
                </c:pt>
                <c:pt idx="17">
                  <c:v>4.21875</c:v>
                </c:pt>
                <c:pt idx="18">
                  <c:v>4.1147540983606561</c:v>
                </c:pt>
                <c:pt idx="19">
                  <c:v>4.1186440677966099</c:v>
                </c:pt>
                <c:pt idx="20">
                  <c:v>4.1969696969696972</c:v>
                </c:pt>
                <c:pt idx="21">
                  <c:v>4.5999999999999996</c:v>
                </c:pt>
                <c:pt idx="22">
                  <c:v>4.5</c:v>
                </c:pt>
              </c:numCache>
            </c:numRef>
          </c:xVal>
          <c:yVal>
            <c:numRef>
              <c:f>'FC Versoix'!$AB$144:$AB$166</c:f>
              <c:numCache>
                <c:formatCode>0.00</c:formatCode>
                <c:ptCount val="23"/>
                <c:pt idx="0">
                  <c:v>3.7285714285714286</c:v>
                </c:pt>
                <c:pt idx="1">
                  <c:v>3.8787878787878789</c:v>
                </c:pt>
                <c:pt idx="2">
                  <c:v>3.9264705882352939</c:v>
                </c:pt>
                <c:pt idx="3">
                  <c:v>4.0147058823529411</c:v>
                </c:pt>
                <c:pt idx="4">
                  <c:v>3.6363636363636362</c:v>
                </c:pt>
                <c:pt idx="5">
                  <c:v>3.75</c:v>
                </c:pt>
                <c:pt idx="6">
                  <c:v>3.9393939393939394</c:v>
                </c:pt>
                <c:pt idx="7">
                  <c:v>3.6206896551724137</c:v>
                </c:pt>
                <c:pt idx="8">
                  <c:v>3.8970588235294117</c:v>
                </c:pt>
                <c:pt idx="9">
                  <c:v>3.5636363636363635</c:v>
                </c:pt>
                <c:pt idx="10">
                  <c:v>3.6727272727272728</c:v>
                </c:pt>
                <c:pt idx="11">
                  <c:v>3.8035714285714284</c:v>
                </c:pt>
                <c:pt idx="12">
                  <c:v>4.1641791044776122</c:v>
                </c:pt>
                <c:pt idx="13">
                  <c:v>4.3134328358208958</c:v>
                </c:pt>
                <c:pt idx="14">
                  <c:v>3.2686567164179103</c:v>
                </c:pt>
                <c:pt idx="15">
                  <c:v>4.0909090909090908</c:v>
                </c:pt>
                <c:pt idx="16">
                  <c:v>4.1060606060606064</c:v>
                </c:pt>
                <c:pt idx="17">
                  <c:v>3.671875</c:v>
                </c:pt>
                <c:pt idx="18">
                  <c:v>3.6721311475409837</c:v>
                </c:pt>
                <c:pt idx="19">
                  <c:v>3.5423728813559321</c:v>
                </c:pt>
                <c:pt idx="20">
                  <c:v>3.4</c:v>
                </c:pt>
                <c:pt idx="21">
                  <c:v>3.921875</c:v>
                </c:pt>
                <c:pt idx="22">
                  <c:v>4.03125</c:v>
                </c:pt>
              </c:numCache>
            </c:numRef>
          </c:yVal>
          <c:bubbleSize>
            <c:numLit>
              <c:formatCode>General</c:formatCode>
              <c:ptCount val="33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  <c:pt idx="20">
                <c:v>1</c:v>
              </c:pt>
              <c:pt idx="21">
                <c:v>1</c:v>
              </c:pt>
              <c:pt idx="22">
                <c:v>1</c:v>
              </c:pt>
              <c:pt idx="23">
                <c:v>1</c:v>
              </c:pt>
              <c:pt idx="24">
                <c:v>1</c:v>
              </c:pt>
              <c:pt idx="25">
                <c:v>1</c:v>
              </c:pt>
              <c:pt idx="26">
                <c:v>1</c:v>
              </c:pt>
              <c:pt idx="27">
                <c:v>1</c:v>
              </c:pt>
              <c:pt idx="28">
                <c:v>1</c:v>
              </c:pt>
              <c:pt idx="29">
                <c:v>1</c:v>
              </c:pt>
              <c:pt idx="30">
                <c:v>1</c:v>
              </c:pt>
              <c:pt idx="31">
                <c:v>1</c:v>
              </c:pt>
              <c:pt idx="32">
                <c:v>1</c:v>
              </c:pt>
            </c:numLit>
          </c:bubbleSize>
          <c:bubble3D val="0"/>
          <c:extLst>
            <c:ext xmlns:c15="http://schemas.microsoft.com/office/drawing/2012/chart" uri="{02D57815-91ED-43cb-92C2-25804820EDAC}">
              <c15:datalabelsRange>
                <c15:f>[3]Gesamtauswertung!$Z$2257:$Z$2279</c15:f>
                <c15:dlblRangeCache>
                  <c:ptCount val="23"/>
                  <c:pt idx="0">
                    <c:v>4</c:v>
                  </c:pt>
                  <c:pt idx="1">
                    <c:v>5</c:v>
                  </c:pt>
                  <c:pt idx="2">
                    <c:v>6</c:v>
                  </c:pt>
                  <c:pt idx="3">
                    <c:v>7</c:v>
                  </c:pt>
                  <c:pt idx="4">
                    <c:v>8</c:v>
                  </c:pt>
                  <c:pt idx="5">
                    <c:v>9</c:v>
                  </c:pt>
                  <c:pt idx="6">
                    <c:v>10</c:v>
                  </c:pt>
                  <c:pt idx="7">
                    <c:v>11</c:v>
                  </c:pt>
                  <c:pt idx="8">
                    <c:v>12</c:v>
                  </c:pt>
                  <c:pt idx="9">
                    <c:v>13</c:v>
                  </c:pt>
                  <c:pt idx="10">
                    <c:v>14</c:v>
                  </c:pt>
                  <c:pt idx="11">
                    <c:v>15</c:v>
                  </c:pt>
                  <c:pt idx="12">
                    <c:v>16</c:v>
                  </c:pt>
                  <c:pt idx="13">
                    <c:v>17</c:v>
                  </c:pt>
                  <c:pt idx="14">
                    <c:v>18</c:v>
                  </c:pt>
                  <c:pt idx="15">
                    <c:v>19</c:v>
                  </c:pt>
                  <c:pt idx="16">
                    <c:v>20</c:v>
                  </c:pt>
                  <c:pt idx="17">
                    <c:v>21</c:v>
                  </c:pt>
                  <c:pt idx="18">
                    <c:v>22</c:v>
                  </c:pt>
                  <c:pt idx="19">
                    <c:v>23</c:v>
                  </c:pt>
                  <c:pt idx="20">
                    <c:v>24</c:v>
                  </c:pt>
                  <c:pt idx="21">
                    <c:v>25</c:v>
                  </c:pt>
                  <c:pt idx="22">
                    <c:v>26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42-B5A2-5B43-B480-7E0757A5A1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20"/>
        <c:showNegBubbles val="0"/>
        <c:axId val="166468640"/>
        <c:axId val="167698704"/>
      </c:bubbleChart>
      <c:valAx>
        <c:axId val="166468640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Importance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7698704"/>
        <c:crosses val="autoZero"/>
        <c:crossBetween val="midCat"/>
      </c:valAx>
      <c:valAx>
        <c:axId val="167698704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Satisfaction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64686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Footballmanagement </a:t>
            </a:r>
            <a:r>
              <a:rPr lang="en-US" baseline="0"/>
              <a:t>(n=40-58)</a:t>
            </a:r>
            <a:endParaRPr lang="en-US"/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ubbleChart>
        <c:varyColors val="1"/>
        <c:ser>
          <c:idx val="1"/>
          <c:order val="0"/>
          <c:spPr>
            <a:ln w="25400">
              <a:noFill/>
            </a:ln>
          </c:spPr>
          <c:invertIfNegative val="0"/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716-C14E-BCC5-C1DD661091D8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716-C14E-BCC5-C1DD661091D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716-C14E-BCC5-C1DD661091D8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716-C14E-BCC5-C1DD661091D8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716-C14E-BCC5-C1DD661091D8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716-C14E-BCC5-C1DD661091D8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9716-C14E-BCC5-C1DD661091D8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9716-C14E-BCC5-C1DD661091D8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9716-C14E-BCC5-C1DD661091D8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9716-C14E-BCC5-C1DD661091D8}"/>
              </c:ext>
            </c:extLst>
          </c:dPt>
          <c:dPt>
            <c:idx val="2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9716-C14E-BCC5-C1DD661091D8}"/>
              </c:ext>
            </c:extLst>
          </c:dPt>
          <c:dPt>
            <c:idx val="2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9716-C14E-BCC5-C1DD661091D8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9716-C14E-BCC5-C1DD661091D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86B6C365-6886-D14A-AFDE-6A2EE5A526AC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9716-C14E-BCC5-C1DD661091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56EE5B1-6D7A-40FD-A782-ADAB3CEC1C34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9716-C14E-BCC5-C1DD661091D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8BB2ACD-6A5B-4BD1-A05D-83802C289F19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9716-C14E-BCC5-C1DD661091D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1B9AD94-AA59-4560-95C5-3BFE8616BF9D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9716-C14E-BCC5-C1DD661091D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C70B2D8-9F84-4C99-A669-9B0203FEA587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9716-C14E-BCC5-C1DD661091D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0D02902-3088-40BB-A4E5-0ABCA24ABEF1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9716-C14E-BCC5-C1DD661091D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CE6D960-4549-4A55-AFE9-96A37E7C3EFE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9716-C14E-BCC5-C1DD661091D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CC6C242-EE1B-4899-B673-0DAD9005C6D5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9716-C14E-BCC5-C1DD661091D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AEDF580-EB81-43AC-830C-9C882C2D55DE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9716-C14E-BCC5-C1DD661091D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C2ED9AB-B82B-4FE2-8E73-FB789BF528E9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9716-C14E-BCC5-C1DD661091D8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6FB7BCB7-7B68-4042-A4E2-51E635AE1910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9716-C14E-BCC5-C1DD661091D8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'FC Versoix'!$CC$134:$CC$144</c:f>
              <c:numCache>
                <c:formatCode>0.00</c:formatCode>
                <c:ptCount val="11"/>
                <c:pt idx="0">
                  <c:v>4.3061224489795915</c:v>
                </c:pt>
                <c:pt idx="1">
                  <c:v>4.4629629629629628</c:v>
                </c:pt>
                <c:pt idx="2">
                  <c:v>4.1886792452830193</c:v>
                </c:pt>
                <c:pt idx="3">
                  <c:v>4.4464285714285712</c:v>
                </c:pt>
                <c:pt idx="4">
                  <c:v>4.2093023255813957</c:v>
                </c:pt>
                <c:pt idx="5">
                  <c:v>4.25</c:v>
                </c:pt>
                <c:pt idx="6">
                  <c:v>4.8035714285714288</c:v>
                </c:pt>
                <c:pt idx="7">
                  <c:v>4.8103448275862073</c:v>
                </c:pt>
                <c:pt idx="8">
                  <c:v>4.7931034482758621</c:v>
                </c:pt>
                <c:pt idx="9">
                  <c:v>4.7068965517241379</c:v>
                </c:pt>
                <c:pt idx="10">
                  <c:v>4.2222222222222223</c:v>
                </c:pt>
              </c:numCache>
            </c:numRef>
          </c:xVal>
          <c:yVal>
            <c:numRef>
              <c:f>'FC Versoix'!$CB$134:$CB$144</c:f>
              <c:numCache>
                <c:formatCode>0.00</c:formatCode>
                <c:ptCount val="11"/>
                <c:pt idx="0">
                  <c:v>4.0196078431372548</c:v>
                </c:pt>
                <c:pt idx="1">
                  <c:v>4.0909090909090908</c:v>
                </c:pt>
                <c:pt idx="2">
                  <c:v>3.7777777777777777</c:v>
                </c:pt>
                <c:pt idx="3">
                  <c:v>3.9824561403508771</c:v>
                </c:pt>
                <c:pt idx="4">
                  <c:v>3.7857142857142856</c:v>
                </c:pt>
                <c:pt idx="5">
                  <c:v>3.875</c:v>
                </c:pt>
                <c:pt idx="6">
                  <c:v>3.8596491228070176</c:v>
                </c:pt>
                <c:pt idx="7">
                  <c:v>3.8620689655172415</c:v>
                </c:pt>
                <c:pt idx="8">
                  <c:v>3.9310344827586206</c:v>
                </c:pt>
                <c:pt idx="9">
                  <c:v>3.9137931034482758</c:v>
                </c:pt>
                <c:pt idx="10">
                  <c:v>3.5217391304347827</c:v>
                </c:pt>
              </c:numCache>
            </c:numRef>
          </c:yVal>
          <c:bubbleSize>
            <c:numLit>
              <c:formatCode>General</c:formatCode>
              <c:ptCount val="33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  <c:pt idx="20">
                <c:v>1</c:v>
              </c:pt>
              <c:pt idx="21">
                <c:v>1</c:v>
              </c:pt>
              <c:pt idx="22">
                <c:v>1</c:v>
              </c:pt>
              <c:pt idx="23">
                <c:v>1</c:v>
              </c:pt>
              <c:pt idx="24">
                <c:v>1</c:v>
              </c:pt>
              <c:pt idx="25">
                <c:v>1</c:v>
              </c:pt>
              <c:pt idx="26">
                <c:v>1</c:v>
              </c:pt>
              <c:pt idx="27">
                <c:v>1</c:v>
              </c:pt>
              <c:pt idx="28">
                <c:v>1</c:v>
              </c:pt>
              <c:pt idx="29">
                <c:v>1</c:v>
              </c:pt>
              <c:pt idx="30">
                <c:v>1</c:v>
              </c:pt>
              <c:pt idx="31">
                <c:v>1</c:v>
              </c:pt>
              <c:pt idx="32">
                <c:v>1</c:v>
              </c:pt>
            </c:numLit>
          </c:bubbleSize>
          <c:bubble3D val="0"/>
          <c:extLst>
            <c:ext xmlns:c15="http://schemas.microsoft.com/office/drawing/2012/chart" uri="{02D57815-91ED-43cb-92C2-25804820EDAC}">
              <c15:datalabelsRange>
                <c15:f>[3]Gesamtauswertung!$BZ$2247:$BZ$2257</c15:f>
                <c15:dlblRangeCache>
                  <c:ptCount val="11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9716-C14E-BCC5-C1DD661091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20"/>
        <c:showNegBubbles val="0"/>
        <c:axId val="166468640"/>
        <c:axId val="167698704"/>
      </c:bubbleChart>
      <c:valAx>
        <c:axId val="166468640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Importance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7698704"/>
        <c:crosses val="autoZero"/>
        <c:crossBetween val="midCat"/>
      </c:valAx>
      <c:valAx>
        <c:axId val="167698704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Satisfaction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6468640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de-DE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Spirit of Football </a:t>
            </a:r>
            <a:r>
              <a:rPr lang="en-US" baseline="0"/>
              <a:t>(n=45-56)</a:t>
            </a:r>
            <a:endParaRPr lang="en-US"/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ubbleChart>
        <c:varyColors val="1"/>
        <c:ser>
          <c:idx val="1"/>
          <c:order val="0"/>
          <c:spPr>
            <a:ln w="25400">
              <a:noFill/>
            </a:ln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E18-9447-9970-19C75130004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E18-9447-9970-19C751300046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E18-9447-9970-19C751300046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E18-9447-9970-19C751300046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E18-9447-9970-19C751300046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7E18-9447-9970-19C751300046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E18-9447-9970-19C751300046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7E18-9447-9970-19C751300046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7E18-9447-9970-19C751300046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E18-9447-9970-19C751300046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E18-9447-9970-19C751300046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7E18-9447-9970-19C751300046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7E18-9447-9970-19C751300046}"/>
              </c:ext>
            </c:extLst>
          </c:dPt>
          <c:dPt>
            <c:idx val="2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7E18-9447-9970-19C751300046}"/>
              </c:ext>
            </c:extLst>
          </c:dPt>
          <c:dPt>
            <c:idx val="2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7E18-9447-9970-19C751300046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7E18-9447-9970-19C75130004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DFF41BE4-77E9-D54E-9047-3D150573C4B0}" type="CELLRANGE">
                      <a:rPr lang="en-US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7E18-9447-9970-19C75130004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52A4781-A47E-4C50-973F-E28900A33E20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7E18-9447-9970-19C75130004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7659AAA-B600-484E-8FCE-D615C369333E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7E18-9447-9970-19C75130004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5E2521A-D438-4E07-BC15-684832827562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7E18-9447-9970-19C75130004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BB859BE-A980-4646-AD41-99B48F863145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7E18-9447-9970-19C75130004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323CB902-08E1-4336-8BEA-C106011658DF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7E18-9447-9970-19C75130004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D5FE806-2E5E-4847-A646-725DAC8D77BC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7E18-9447-9970-19C75130004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6421DC0-D40F-4A10-865D-AA9DAF770AC6}" type="CELLRANGE">
                      <a:rPr lang="de-CH"/>
                      <a:pPr/>
                      <a:t>[ZELLBEREICH]</a:t>
                    </a:fld>
                    <a:endParaRPr lang="de-CH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7E18-9447-9970-19C751300046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'FC Versoix'!$CC$150:$CC$157</c:f>
              <c:numCache>
                <c:formatCode>0.00</c:formatCode>
                <c:ptCount val="8"/>
                <c:pt idx="0">
                  <c:v>4.8518518518518521</c:v>
                </c:pt>
                <c:pt idx="1">
                  <c:v>4.5777777777777775</c:v>
                </c:pt>
                <c:pt idx="2">
                  <c:v>4.82</c:v>
                </c:pt>
                <c:pt idx="3">
                  <c:v>4.6734693877551017</c:v>
                </c:pt>
                <c:pt idx="4">
                  <c:v>4.5531914893617023</c:v>
                </c:pt>
                <c:pt idx="5">
                  <c:v>4.634615384615385</c:v>
                </c:pt>
                <c:pt idx="6">
                  <c:v>4.229166666666667</c:v>
                </c:pt>
                <c:pt idx="7">
                  <c:v>4.5</c:v>
                </c:pt>
              </c:numCache>
            </c:numRef>
          </c:xVal>
          <c:yVal>
            <c:numRef>
              <c:f>'FC Versoix'!$CB$150:$CB$157</c:f>
              <c:numCache>
                <c:formatCode>0.00</c:formatCode>
                <c:ptCount val="8"/>
                <c:pt idx="0">
                  <c:v>4.1607142857142856</c:v>
                </c:pt>
                <c:pt idx="1">
                  <c:v>3.9782608695652173</c:v>
                </c:pt>
                <c:pt idx="2">
                  <c:v>3.693877551020408</c:v>
                </c:pt>
                <c:pt idx="3">
                  <c:v>3.8039215686274508</c:v>
                </c:pt>
                <c:pt idx="4">
                  <c:v>3.625</c:v>
                </c:pt>
                <c:pt idx="5">
                  <c:v>3.7924528301886791</c:v>
                </c:pt>
                <c:pt idx="6">
                  <c:v>3.66</c:v>
                </c:pt>
                <c:pt idx="7">
                  <c:v>4.4363636363636365</c:v>
                </c:pt>
              </c:numCache>
            </c:numRef>
          </c:yVal>
          <c:bubbleSize>
            <c:numLit>
              <c:formatCode>General</c:formatCode>
              <c:ptCount val="33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  <c:pt idx="20">
                <c:v>1</c:v>
              </c:pt>
              <c:pt idx="21">
                <c:v>1</c:v>
              </c:pt>
              <c:pt idx="22">
                <c:v>1</c:v>
              </c:pt>
              <c:pt idx="23">
                <c:v>1</c:v>
              </c:pt>
              <c:pt idx="24">
                <c:v>1</c:v>
              </c:pt>
              <c:pt idx="25">
                <c:v>1</c:v>
              </c:pt>
              <c:pt idx="26">
                <c:v>1</c:v>
              </c:pt>
              <c:pt idx="27">
                <c:v>1</c:v>
              </c:pt>
              <c:pt idx="28">
                <c:v>1</c:v>
              </c:pt>
              <c:pt idx="29">
                <c:v>1</c:v>
              </c:pt>
              <c:pt idx="30">
                <c:v>1</c:v>
              </c:pt>
              <c:pt idx="31">
                <c:v>1</c:v>
              </c:pt>
              <c:pt idx="32">
                <c:v>1</c:v>
              </c:pt>
            </c:numLit>
          </c:bubbleSize>
          <c:bubble3D val="0"/>
          <c:extLst>
            <c:ext xmlns:c15="http://schemas.microsoft.com/office/drawing/2012/chart" uri="{02D57815-91ED-43cb-92C2-25804820EDAC}">
              <c15:datalabelsRange>
                <c15:f>[3]Gesamtauswertung!$BZ$2263:$BZ$2270</c15:f>
                <c15:dlblRangeCache>
                  <c:ptCount val="8"/>
                  <c:pt idx="0">
                    <c:v>12</c:v>
                  </c:pt>
                  <c:pt idx="1">
                    <c:v>13</c:v>
                  </c:pt>
                  <c:pt idx="2">
                    <c:v>14</c:v>
                  </c:pt>
                  <c:pt idx="3">
                    <c:v>15</c:v>
                  </c:pt>
                  <c:pt idx="4">
                    <c:v>16</c:v>
                  </c:pt>
                  <c:pt idx="5">
                    <c:v>17</c:v>
                  </c:pt>
                  <c:pt idx="6">
                    <c:v>18</c:v>
                  </c:pt>
                  <c:pt idx="7">
                    <c:v>19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7E18-9447-9970-19C751300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20"/>
        <c:showNegBubbles val="0"/>
        <c:axId val="166468640"/>
        <c:axId val="167698704"/>
      </c:bubbleChart>
      <c:valAx>
        <c:axId val="166468640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Importance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7698704"/>
        <c:crosses val="autoZero"/>
        <c:crossBetween val="midCat"/>
      </c:valAx>
      <c:valAx>
        <c:axId val="167698704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Satisfaction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6468640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de-DE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0.10533</cdr:x>
      <cdr:y>0.46505</cdr:y>
    </cdr:from>
    <cdr:to>
      <cdr:x>0.96393</cdr:x>
      <cdr:y>0.46505</cdr:y>
    </cdr:to>
    <cdr:cxnSp macro="">
      <cdr:nvCxnSpPr>
        <cdr:cNvPr id="13" name="Gerade Verbindung 10">
          <a:extLst xmlns:a="http://schemas.openxmlformats.org/drawingml/2006/main">
            <a:ext uri="{FF2B5EF4-FFF2-40B4-BE49-F238E27FC236}">
              <a16:creationId xmlns:a16="http://schemas.microsoft.com/office/drawing/2014/main" id="{DA37A474-6462-D576-AEE1-8E5E7851F343}"/>
            </a:ext>
          </a:extLst>
        </cdr:cNvPr>
        <cdr:cNvCxnSpPr/>
      </cdr:nvCxnSpPr>
      <cdr:spPr>
        <a:xfrm xmlns:a="http://schemas.openxmlformats.org/drawingml/2006/main">
          <a:off x="602051" y="2748340"/>
          <a:ext cx="4907632" cy="0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0.61974</cdr:x>
      <cdr:y>0.223</cdr:y>
    </cdr:from>
    <cdr:to>
      <cdr:x>0.88854</cdr:x>
      <cdr:y>0.30172</cdr:y>
    </cdr:to>
    <cdr:sp macro="" textlink="">
      <cdr:nvSpPr>
        <cdr:cNvPr id="14" name="Textfeld 6">
          <a:extLst xmlns:a="http://schemas.openxmlformats.org/drawingml/2006/main">
            <a:ext uri="{FF2B5EF4-FFF2-40B4-BE49-F238E27FC236}">
              <a16:creationId xmlns:a16="http://schemas.microsoft.com/office/drawing/2014/main" id="{F6D9B621-C0E5-7863-E2BC-3AF10EECB4A1}"/>
            </a:ext>
          </a:extLst>
        </cdr:cNvPr>
        <cdr:cNvSpPr txBox="1"/>
      </cdr:nvSpPr>
      <cdr:spPr>
        <a:xfrm xmlns:a="http://schemas.openxmlformats.org/drawingml/2006/main">
          <a:off x="3566820" y="1350156"/>
          <a:ext cx="1547047" cy="4766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CH" sz="1100"/>
            <a:t>continuez comme ça!</a:t>
          </a:r>
          <a:endParaRPr lang="de-CH" sz="1100" i="0"/>
        </a:p>
        <a:p xmlns:a="http://schemas.openxmlformats.org/drawingml/2006/main">
          <a:endParaRPr lang="de-DE" sz="1100"/>
        </a:p>
      </cdr:txBody>
    </cdr:sp>
  </cdr:relSizeAnchor>
  <cdr:relSizeAnchor xmlns:cdr="http://schemas.openxmlformats.org/drawingml/2006/chartDrawing">
    <cdr:from>
      <cdr:x>0.2094</cdr:x>
      <cdr:y>0.66551</cdr:y>
    </cdr:from>
    <cdr:to>
      <cdr:x>0.42862</cdr:x>
      <cdr:y>0.75564</cdr:y>
    </cdr:to>
    <cdr:sp macro="" textlink="">
      <cdr:nvSpPr>
        <cdr:cNvPr id="15" name="Textfeld 8">
          <a:extLst xmlns:a="http://schemas.openxmlformats.org/drawingml/2006/main">
            <a:ext uri="{FF2B5EF4-FFF2-40B4-BE49-F238E27FC236}">
              <a16:creationId xmlns:a16="http://schemas.microsoft.com/office/drawing/2014/main" id="{07C5E53E-DDAA-B014-17C2-685F94B13B9F}"/>
            </a:ext>
          </a:extLst>
        </cdr:cNvPr>
        <cdr:cNvSpPr txBox="1"/>
      </cdr:nvSpPr>
      <cdr:spPr>
        <a:xfrm xmlns:a="http://schemas.openxmlformats.org/drawingml/2006/main">
          <a:off x="1202001" y="3916659"/>
          <a:ext cx="1258340" cy="530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moins</a:t>
          </a:r>
          <a:r>
            <a:rPr lang="de-DE" sz="1100" dirty="0"/>
            <a:t> </a:t>
          </a:r>
          <a:r>
            <a:rPr lang="de-DE" sz="1100" dirty="0" err="1"/>
            <a:t>important</a:t>
          </a:r>
          <a:r>
            <a:rPr lang="de-DE" sz="1100" dirty="0"/>
            <a:t>!</a:t>
          </a:r>
        </a:p>
      </cdr:txBody>
    </cdr:sp>
  </cdr:relSizeAnchor>
  <cdr:relSizeAnchor xmlns:cdr="http://schemas.openxmlformats.org/drawingml/2006/chartDrawing">
    <cdr:from>
      <cdr:x>0.65131</cdr:x>
      <cdr:y>0.66181</cdr:y>
    </cdr:from>
    <cdr:to>
      <cdr:x>0.85923</cdr:x>
      <cdr:y>0.73136</cdr:y>
    </cdr:to>
    <cdr:sp macro="" textlink="">
      <cdr:nvSpPr>
        <cdr:cNvPr id="16" name="Textfeld 9">
          <a:extLst xmlns:a="http://schemas.openxmlformats.org/drawingml/2006/main">
            <a:ext uri="{FF2B5EF4-FFF2-40B4-BE49-F238E27FC236}">
              <a16:creationId xmlns:a16="http://schemas.microsoft.com/office/drawing/2014/main" id="{20427139-A814-55A7-DECE-C8FAD24EE41C}"/>
            </a:ext>
          </a:extLst>
        </cdr:cNvPr>
        <cdr:cNvSpPr txBox="1"/>
      </cdr:nvSpPr>
      <cdr:spPr>
        <a:xfrm xmlns:a="http://schemas.openxmlformats.org/drawingml/2006/main">
          <a:off x="3738557" y="3894895"/>
          <a:ext cx="1193477" cy="4093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commencez</a:t>
          </a:r>
          <a:r>
            <a:rPr lang="de-DE" sz="1100" dirty="0"/>
            <a:t> </a:t>
          </a:r>
          <a:r>
            <a:rPr lang="de-DE" sz="1100" dirty="0" err="1"/>
            <a:t>ici</a:t>
          </a:r>
          <a:r>
            <a:rPr lang="de-DE" sz="1100" dirty="0"/>
            <a:t>!</a:t>
          </a:r>
        </a:p>
      </cdr:txBody>
    </cdr:sp>
  </cdr:relSizeAnchor>
  <cdr:relSizeAnchor xmlns:cdr="http://schemas.openxmlformats.org/drawingml/2006/chartDrawing">
    <cdr:from>
      <cdr:x>0.5322</cdr:x>
      <cdr:y>0.02261</cdr:y>
    </cdr:from>
    <cdr:to>
      <cdr:x>0.53403</cdr:x>
      <cdr:y>0.90608</cdr:y>
    </cdr:to>
    <cdr:cxnSp macro="">
      <cdr:nvCxnSpPr>
        <cdr:cNvPr id="17" name="Gerade Verbindung 3">
          <a:extLst xmlns:a="http://schemas.openxmlformats.org/drawingml/2006/main">
            <a:ext uri="{FF2B5EF4-FFF2-40B4-BE49-F238E27FC236}">
              <a16:creationId xmlns:a16="http://schemas.microsoft.com/office/drawing/2014/main" id="{E1FBE033-F28E-630A-1E81-8F2AAD3D5845}"/>
            </a:ext>
          </a:extLst>
        </cdr:cNvPr>
        <cdr:cNvCxnSpPr/>
      </cdr:nvCxnSpPr>
      <cdr:spPr>
        <a:xfrm xmlns:a="http://schemas.openxmlformats.org/drawingml/2006/main">
          <a:off x="3054885" y="133068"/>
          <a:ext cx="10504" cy="519943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0.21519</cdr:x>
      <cdr:y>0.22118</cdr:y>
    </cdr:from>
    <cdr:to>
      <cdr:x>0.48252</cdr:x>
      <cdr:y>0.29459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7ECFC4A2-B171-DC8B-BF7C-A3DA14B2715C}"/>
            </a:ext>
          </a:extLst>
        </cdr:cNvPr>
        <cdr:cNvSpPr txBox="1"/>
      </cdr:nvSpPr>
      <cdr:spPr>
        <a:xfrm xmlns:a="http://schemas.openxmlformats.org/drawingml/2006/main">
          <a:off x="1238480" y="1339136"/>
          <a:ext cx="1538585" cy="444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/>
            <a:t>continuez comme ça!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0.22357</cdr:x>
      <cdr:y>0.67037</cdr:y>
    </cdr:from>
    <cdr:to>
      <cdr:x>0.49739</cdr:x>
      <cdr:y>0.77091</cdr:y>
    </cdr:to>
    <cdr:sp macro="" textlink="">
      <cdr:nvSpPr>
        <cdr:cNvPr id="3" name="Textfeld 1">
          <a:extLst xmlns:a="http://schemas.openxmlformats.org/drawingml/2006/main">
            <a:ext uri="{FF2B5EF4-FFF2-40B4-BE49-F238E27FC236}">
              <a16:creationId xmlns:a16="http://schemas.microsoft.com/office/drawing/2014/main" id="{C6364B53-2952-39F6-9E47-E81A5545ECA3}"/>
            </a:ext>
          </a:extLst>
        </cdr:cNvPr>
        <cdr:cNvSpPr txBox="1"/>
      </cdr:nvSpPr>
      <cdr:spPr>
        <a:xfrm xmlns:a="http://schemas.openxmlformats.org/drawingml/2006/main">
          <a:off x="1468371" y="4198413"/>
          <a:ext cx="1798410" cy="629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moins important!</a:t>
          </a:r>
        </a:p>
      </cdr:txBody>
    </cdr:sp>
  </cdr:relSizeAnchor>
  <cdr:relSizeAnchor xmlns:cdr="http://schemas.openxmlformats.org/drawingml/2006/chartDrawing">
    <cdr:from>
      <cdr:x>0.52969</cdr:x>
      <cdr:y>0.10253</cdr:y>
    </cdr:from>
    <cdr:to>
      <cdr:x>0.53165</cdr:x>
      <cdr:y>0.89093</cdr:y>
    </cdr:to>
    <cdr:cxnSp macro="">
      <cdr:nvCxnSpPr>
        <cdr:cNvPr id="5" name="Gerade Verbindung 4">
          <a:extLst xmlns:a="http://schemas.openxmlformats.org/drawingml/2006/main">
            <a:ext uri="{FF2B5EF4-FFF2-40B4-BE49-F238E27FC236}">
              <a16:creationId xmlns:a16="http://schemas.microsoft.com/office/drawing/2014/main" id="{8B87F1BC-8022-0766-A6C5-BC74359E3A23}"/>
            </a:ext>
          </a:extLst>
        </cdr:cNvPr>
        <cdr:cNvCxnSpPr/>
      </cdr:nvCxnSpPr>
      <cdr:spPr>
        <a:xfrm xmlns:a="http://schemas.openxmlformats.org/drawingml/2006/main" flipH="1">
          <a:off x="3087353" y="622300"/>
          <a:ext cx="11447" cy="4784939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0.09099</cdr:x>
      <cdr:y>0.49564</cdr:y>
    </cdr:from>
    <cdr:to>
      <cdr:x>0.96839</cdr:x>
      <cdr:y>0.49564</cdr:y>
    </cdr:to>
    <cdr:cxnSp macro="">
      <cdr:nvCxnSpPr>
        <cdr:cNvPr id="7" name="Gerade Verbindung 6">
          <a:extLst xmlns:a="http://schemas.openxmlformats.org/drawingml/2006/main">
            <a:ext uri="{FF2B5EF4-FFF2-40B4-BE49-F238E27FC236}">
              <a16:creationId xmlns:a16="http://schemas.microsoft.com/office/drawing/2014/main" id="{ACD43B76-F493-B2CE-8084-904D27A5C364}"/>
            </a:ext>
          </a:extLst>
        </cdr:cNvPr>
        <cdr:cNvCxnSpPr/>
      </cdr:nvCxnSpPr>
      <cdr:spPr>
        <a:xfrm xmlns:a="http://schemas.openxmlformats.org/drawingml/2006/main">
          <a:off x="594995" y="3270115"/>
          <a:ext cx="5737679" cy="0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0.64278</cdr:x>
      <cdr:y>0.28011</cdr:y>
    </cdr:from>
    <cdr:to>
      <cdr:x>0.91159</cdr:x>
      <cdr:y>0.35379</cdr:y>
    </cdr:to>
    <cdr:sp macro="" textlink="">
      <cdr:nvSpPr>
        <cdr:cNvPr id="9" name="Textfeld 8">
          <a:extLst xmlns:a="http://schemas.openxmlformats.org/drawingml/2006/main">
            <a:ext uri="{FF2B5EF4-FFF2-40B4-BE49-F238E27FC236}">
              <a16:creationId xmlns:a16="http://schemas.microsoft.com/office/drawing/2014/main" id="{87F19853-AB4F-9A5C-D3CE-B6E49DD87269}"/>
            </a:ext>
          </a:extLst>
        </cdr:cNvPr>
        <cdr:cNvSpPr txBox="1"/>
      </cdr:nvSpPr>
      <cdr:spPr>
        <a:xfrm xmlns:a="http://schemas.openxmlformats.org/drawingml/2006/main">
          <a:off x="3749238" y="1619308"/>
          <a:ext cx="1567923" cy="4259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continuez comme ça!</a:t>
          </a:r>
        </a:p>
      </cdr:txBody>
    </cdr:sp>
  </cdr:relSizeAnchor>
  <cdr:relSizeAnchor xmlns:cdr="http://schemas.openxmlformats.org/drawingml/2006/chartDrawing">
    <cdr:from>
      <cdr:x>0.66982</cdr:x>
      <cdr:y>0.6661</cdr:y>
    </cdr:from>
    <cdr:to>
      <cdr:x>0.91594</cdr:x>
      <cdr:y>0.7232</cdr:y>
    </cdr:to>
    <cdr:sp macro="" textlink="">
      <cdr:nvSpPr>
        <cdr:cNvPr id="10" name="Textfeld 9">
          <a:extLst xmlns:a="http://schemas.openxmlformats.org/drawingml/2006/main">
            <a:ext uri="{FF2B5EF4-FFF2-40B4-BE49-F238E27FC236}">
              <a16:creationId xmlns:a16="http://schemas.microsoft.com/office/drawing/2014/main" id="{614DE6C4-8A8C-4F1B-158D-0C742FDA6220}"/>
            </a:ext>
          </a:extLst>
        </cdr:cNvPr>
        <cdr:cNvSpPr txBox="1"/>
      </cdr:nvSpPr>
      <cdr:spPr>
        <a:xfrm xmlns:a="http://schemas.openxmlformats.org/drawingml/2006/main">
          <a:off x="4399016" y="4175197"/>
          <a:ext cx="1616364" cy="3579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commencez ici!</a:t>
          </a:r>
        </a:p>
      </cdr:txBody>
    </cdr:sp>
  </cdr:relSizeAnchor>
  <cdr:relSizeAnchor xmlns:cdr="http://schemas.openxmlformats.org/drawingml/2006/chartDrawing">
    <cdr:from>
      <cdr:x>0.2013</cdr:x>
      <cdr:y>0.2819</cdr:y>
    </cdr:from>
    <cdr:to>
      <cdr:x>0.45166</cdr:x>
      <cdr:y>0.35884</cdr:y>
    </cdr:to>
    <cdr:sp macro="" textlink="">
      <cdr:nvSpPr>
        <cdr:cNvPr id="2" name="Textfeld 6">
          <a:extLst xmlns:a="http://schemas.openxmlformats.org/drawingml/2006/main">
            <a:ext uri="{FF2B5EF4-FFF2-40B4-BE49-F238E27FC236}">
              <a16:creationId xmlns:a16="http://schemas.microsoft.com/office/drawing/2014/main" id="{81965711-897C-CB57-D448-94D39939C92C}"/>
            </a:ext>
          </a:extLst>
        </cdr:cNvPr>
        <cdr:cNvSpPr txBox="1"/>
      </cdr:nvSpPr>
      <cdr:spPr>
        <a:xfrm xmlns:a="http://schemas.openxmlformats.org/drawingml/2006/main">
          <a:off x="1174144" y="1629664"/>
          <a:ext cx="1460322" cy="444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/>
            <a:t>continuez comme ça!</a:t>
          </a:r>
        </a:p>
        <a:p xmlns:a="http://schemas.openxmlformats.org/drawingml/2006/main">
          <a:endParaRPr lang="de-DE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0.22357</cdr:x>
      <cdr:y>0.67037</cdr:y>
    </cdr:from>
    <cdr:to>
      <cdr:x>0.49739</cdr:x>
      <cdr:y>0.77091</cdr:y>
    </cdr:to>
    <cdr:sp macro="" textlink="">
      <cdr:nvSpPr>
        <cdr:cNvPr id="3" name="Textfeld 1">
          <a:extLst xmlns:a="http://schemas.openxmlformats.org/drawingml/2006/main">
            <a:ext uri="{FF2B5EF4-FFF2-40B4-BE49-F238E27FC236}">
              <a16:creationId xmlns:a16="http://schemas.microsoft.com/office/drawing/2014/main" id="{C6364B53-2952-39F6-9E47-E81A5545ECA3}"/>
            </a:ext>
          </a:extLst>
        </cdr:cNvPr>
        <cdr:cNvSpPr txBox="1"/>
      </cdr:nvSpPr>
      <cdr:spPr>
        <a:xfrm xmlns:a="http://schemas.openxmlformats.org/drawingml/2006/main">
          <a:off x="1468371" y="4198413"/>
          <a:ext cx="1798410" cy="629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moins important!</a:t>
          </a:r>
        </a:p>
      </cdr:txBody>
    </cdr:sp>
  </cdr:relSizeAnchor>
  <cdr:relSizeAnchor xmlns:cdr="http://schemas.openxmlformats.org/drawingml/2006/chartDrawing">
    <cdr:from>
      <cdr:x>0.5273</cdr:x>
      <cdr:y>0.1019</cdr:y>
    </cdr:from>
    <cdr:to>
      <cdr:x>0.52969</cdr:x>
      <cdr:y>0.89093</cdr:y>
    </cdr:to>
    <cdr:cxnSp macro="">
      <cdr:nvCxnSpPr>
        <cdr:cNvPr id="5" name="Gerade Verbindung 4">
          <a:extLst xmlns:a="http://schemas.openxmlformats.org/drawingml/2006/main">
            <a:ext uri="{FF2B5EF4-FFF2-40B4-BE49-F238E27FC236}">
              <a16:creationId xmlns:a16="http://schemas.microsoft.com/office/drawing/2014/main" id="{8B87F1BC-8022-0766-A6C5-BC74359E3A23}"/>
            </a:ext>
          </a:extLst>
        </cdr:cNvPr>
        <cdr:cNvCxnSpPr/>
      </cdr:nvCxnSpPr>
      <cdr:spPr>
        <a:xfrm xmlns:a="http://schemas.openxmlformats.org/drawingml/2006/main">
          <a:off x="3073400" y="622300"/>
          <a:ext cx="13953" cy="4818716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0.09099</cdr:x>
      <cdr:y>0.49564</cdr:y>
    </cdr:from>
    <cdr:to>
      <cdr:x>0.96839</cdr:x>
      <cdr:y>0.49564</cdr:y>
    </cdr:to>
    <cdr:cxnSp macro="">
      <cdr:nvCxnSpPr>
        <cdr:cNvPr id="7" name="Gerade Verbindung 6">
          <a:extLst xmlns:a="http://schemas.openxmlformats.org/drawingml/2006/main">
            <a:ext uri="{FF2B5EF4-FFF2-40B4-BE49-F238E27FC236}">
              <a16:creationId xmlns:a16="http://schemas.microsoft.com/office/drawing/2014/main" id="{ACD43B76-F493-B2CE-8084-904D27A5C364}"/>
            </a:ext>
          </a:extLst>
        </cdr:cNvPr>
        <cdr:cNvCxnSpPr/>
      </cdr:nvCxnSpPr>
      <cdr:spPr>
        <a:xfrm xmlns:a="http://schemas.openxmlformats.org/drawingml/2006/main">
          <a:off x="594995" y="3270115"/>
          <a:ext cx="5737679" cy="0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0.64257</cdr:x>
      <cdr:y>0.27901</cdr:y>
    </cdr:from>
    <cdr:to>
      <cdr:x>0.90142</cdr:x>
      <cdr:y>0.35269</cdr:y>
    </cdr:to>
    <cdr:sp macro="" textlink="">
      <cdr:nvSpPr>
        <cdr:cNvPr id="9" name="Textfeld 8">
          <a:extLst xmlns:a="http://schemas.openxmlformats.org/drawingml/2006/main">
            <a:ext uri="{FF2B5EF4-FFF2-40B4-BE49-F238E27FC236}">
              <a16:creationId xmlns:a16="http://schemas.microsoft.com/office/drawing/2014/main" id="{87F19853-AB4F-9A5C-D3CE-B6E49DD87269}"/>
            </a:ext>
          </a:extLst>
        </cdr:cNvPr>
        <cdr:cNvSpPr txBox="1"/>
      </cdr:nvSpPr>
      <cdr:spPr>
        <a:xfrm xmlns:a="http://schemas.openxmlformats.org/drawingml/2006/main">
          <a:off x="3763900" y="1918919"/>
          <a:ext cx="1516255" cy="5067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continuez comme ça!</a:t>
          </a:r>
        </a:p>
      </cdr:txBody>
    </cdr:sp>
  </cdr:relSizeAnchor>
  <cdr:relSizeAnchor xmlns:cdr="http://schemas.openxmlformats.org/drawingml/2006/chartDrawing">
    <cdr:from>
      <cdr:x>0.66982</cdr:x>
      <cdr:y>0.6661</cdr:y>
    </cdr:from>
    <cdr:to>
      <cdr:x>0.91594</cdr:x>
      <cdr:y>0.7232</cdr:y>
    </cdr:to>
    <cdr:sp macro="" textlink="">
      <cdr:nvSpPr>
        <cdr:cNvPr id="10" name="Textfeld 9">
          <a:extLst xmlns:a="http://schemas.openxmlformats.org/drawingml/2006/main">
            <a:ext uri="{FF2B5EF4-FFF2-40B4-BE49-F238E27FC236}">
              <a16:creationId xmlns:a16="http://schemas.microsoft.com/office/drawing/2014/main" id="{614DE6C4-8A8C-4F1B-158D-0C742FDA6220}"/>
            </a:ext>
          </a:extLst>
        </cdr:cNvPr>
        <cdr:cNvSpPr txBox="1"/>
      </cdr:nvSpPr>
      <cdr:spPr>
        <a:xfrm xmlns:a="http://schemas.openxmlformats.org/drawingml/2006/main">
          <a:off x="4399016" y="4175197"/>
          <a:ext cx="1616364" cy="3579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commencez ici!</a:t>
          </a:r>
        </a:p>
      </cdr:txBody>
    </cdr:sp>
  </cdr:relSizeAnchor>
  <cdr:relSizeAnchor xmlns:cdr="http://schemas.openxmlformats.org/drawingml/2006/chartDrawing">
    <cdr:from>
      <cdr:x>0.18455</cdr:x>
      <cdr:y>0.27864</cdr:y>
    </cdr:from>
    <cdr:to>
      <cdr:x>0.46049</cdr:x>
      <cdr:y>0.3551</cdr:y>
    </cdr:to>
    <cdr:sp macro="" textlink="">
      <cdr:nvSpPr>
        <cdr:cNvPr id="2" name="Textfeld 6">
          <a:extLst xmlns:a="http://schemas.openxmlformats.org/drawingml/2006/main">
            <a:ext uri="{FF2B5EF4-FFF2-40B4-BE49-F238E27FC236}">
              <a16:creationId xmlns:a16="http://schemas.microsoft.com/office/drawing/2014/main" id="{81965711-897C-CB57-D448-94D39939C92C}"/>
            </a:ext>
          </a:extLst>
        </cdr:cNvPr>
        <cdr:cNvSpPr txBox="1"/>
      </cdr:nvSpPr>
      <cdr:spPr>
        <a:xfrm xmlns:a="http://schemas.openxmlformats.org/drawingml/2006/main">
          <a:off x="1081031" y="1916340"/>
          <a:ext cx="1616315" cy="5258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/>
            <a:t>continuez comme ça!</a:t>
          </a:r>
        </a:p>
        <a:p xmlns:a="http://schemas.openxmlformats.org/drawingml/2006/main">
          <a:endParaRPr lang="de-DE" sz="11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0.63214</cdr:x>
      <cdr:y>0.265</cdr:y>
    </cdr:from>
    <cdr:to>
      <cdr:x>0.89931</cdr:x>
      <cdr:y>0.34372</cdr:y>
    </cdr:to>
    <cdr:sp macro="" textlink="">
      <cdr:nvSpPr>
        <cdr:cNvPr id="7" name="Textfeld 6">
          <a:extLst xmlns:a="http://schemas.openxmlformats.org/drawingml/2006/main">
            <a:ext uri="{FF2B5EF4-FFF2-40B4-BE49-F238E27FC236}">
              <a16:creationId xmlns:a16="http://schemas.microsoft.com/office/drawing/2014/main" id="{F6D9B621-C0E5-7863-E2BC-3AF10EECB4A1}"/>
            </a:ext>
          </a:extLst>
        </cdr:cNvPr>
        <cdr:cNvSpPr txBox="1"/>
      </cdr:nvSpPr>
      <cdr:spPr>
        <a:xfrm xmlns:a="http://schemas.openxmlformats.org/drawingml/2006/main">
          <a:off x="3892752" y="1553503"/>
          <a:ext cx="1645250" cy="4614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continuez</a:t>
          </a:r>
          <a:r>
            <a:rPr lang="de-DE" sz="1100" dirty="0"/>
            <a:t> comme ça!</a:t>
          </a:r>
        </a:p>
        <a:p xmlns:a="http://schemas.openxmlformats.org/drawingml/2006/main">
          <a:endParaRPr lang="de-DE" sz="1100" dirty="0"/>
        </a:p>
      </cdr:txBody>
    </cdr:sp>
  </cdr:relSizeAnchor>
  <cdr:relSizeAnchor xmlns:cdr="http://schemas.openxmlformats.org/drawingml/2006/chartDrawing">
    <cdr:from>
      <cdr:x>0.2185</cdr:x>
      <cdr:y>0.67703</cdr:y>
    </cdr:from>
    <cdr:to>
      <cdr:x>0.42112</cdr:x>
      <cdr:y>0.76716</cdr:y>
    </cdr:to>
    <cdr:sp macro="" textlink="">
      <cdr:nvSpPr>
        <cdr:cNvPr id="9" name="Textfeld 8">
          <a:extLst xmlns:a="http://schemas.openxmlformats.org/drawingml/2006/main">
            <a:ext uri="{FF2B5EF4-FFF2-40B4-BE49-F238E27FC236}">
              <a16:creationId xmlns:a16="http://schemas.microsoft.com/office/drawing/2014/main" id="{07C5E53E-DDAA-B014-17C2-685F94B13B9F}"/>
            </a:ext>
          </a:extLst>
        </cdr:cNvPr>
        <cdr:cNvSpPr txBox="1"/>
      </cdr:nvSpPr>
      <cdr:spPr>
        <a:xfrm xmlns:a="http://schemas.openxmlformats.org/drawingml/2006/main">
          <a:off x="1345520" y="3968891"/>
          <a:ext cx="1247744" cy="5283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moins</a:t>
          </a:r>
          <a:r>
            <a:rPr lang="de-DE" sz="1100" dirty="0"/>
            <a:t> </a:t>
          </a:r>
          <a:r>
            <a:rPr lang="de-DE" sz="1100" dirty="0" err="1"/>
            <a:t>important</a:t>
          </a:r>
          <a:r>
            <a:rPr lang="de-DE" sz="1100" dirty="0"/>
            <a:t>!</a:t>
          </a:r>
        </a:p>
      </cdr:txBody>
    </cdr:sp>
  </cdr:relSizeAnchor>
  <cdr:relSizeAnchor xmlns:cdr="http://schemas.openxmlformats.org/drawingml/2006/chartDrawing">
    <cdr:from>
      <cdr:x>0.66214</cdr:x>
      <cdr:y>0.68243</cdr:y>
    </cdr:from>
    <cdr:to>
      <cdr:x>0.91259</cdr:x>
      <cdr:y>0.74602</cdr:y>
    </cdr:to>
    <cdr:sp macro="" textlink="">
      <cdr:nvSpPr>
        <cdr:cNvPr id="10" name="Textfeld 9">
          <a:extLst xmlns:a="http://schemas.openxmlformats.org/drawingml/2006/main">
            <a:ext uri="{FF2B5EF4-FFF2-40B4-BE49-F238E27FC236}">
              <a16:creationId xmlns:a16="http://schemas.microsoft.com/office/drawing/2014/main" id="{20427139-A814-55A7-DECE-C8FAD24EE41C}"/>
            </a:ext>
          </a:extLst>
        </cdr:cNvPr>
        <cdr:cNvSpPr txBox="1"/>
      </cdr:nvSpPr>
      <cdr:spPr>
        <a:xfrm xmlns:a="http://schemas.openxmlformats.org/drawingml/2006/main">
          <a:off x="4077490" y="4000564"/>
          <a:ext cx="1542288" cy="3727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commencez</a:t>
          </a:r>
          <a:r>
            <a:rPr lang="de-DE" sz="1100" dirty="0"/>
            <a:t> </a:t>
          </a:r>
          <a:r>
            <a:rPr lang="de-DE" sz="1100" dirty="0" err="1"/>
            <a:t>ici</a:t>
          </a:r>
          <a:r>
            <a:rPr lang="de-DE" sz="1100" baseline="0" dirty="0"/>
            <a:t>!</a:t>
          </a:r>
          <a:endParaRPr lang="de-DE" sz="1100" dirty="0"/>
        </a:p>
      </cdr:txBody>
    </cdr:sp>
  </cdr:relSizeAnchor>
  <cdr:relSizeAnchor xmlns:cdr="http://schemas.openxmlformats.org/drawingml/2006/chartDrawing">
    <cdr:from>
      <cdr:x>0.53104</cdr:x>
      <cdr:y>0.07821</cdr:y>
    </cdr:from>
    <cdr:to>
      <cdr:x>0.53104</cdr:x>
      <cdr:y>0.9089</cdr:y>
    </cdr:to>
    <cdr:cxnSp macro="">
      <cdr:nvCxnSpPr>
        <cdr:cNvPr id="5" name="Gerade Verbindung 4">
          <a:extLst xmlns:a="http://schemas.openxmlformats.org/drawingml/2006/main">
            <a:ext uri="{FF2B5EF4-FFF2-40B4-BE49-F238E27FC236}">
              <a16:creationId xmlns:a16="http://schemas.microsoft.com/office/drawing/2014/main" id="{769F690B-C545-061D-D93A-DDD2B9E99D71}"/>
            </a:ext>
          </a:extLst>
        </cdr:cNvPr>
        <cdr:cNvCxnSpPr/>
      </cdr:nvCxnSpPr>
      <cdr:spPr>
        <a:xfrm xmlns:a="http://schemas.openxmlformats.org/drawingml/2006/main">
          <a:off x="3270160" y="458476"/>
          <a:ext cx="0" cy="486966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0.09771</cdr:x>
      <cdr:y>0.49124</cdr:y>
    </cdr:from>
    <cdr:to>
      <cdr:x>0.9645</cdr:x>
      <cdr:y>0.49124</cdr:y>
    </cdr:to>
    <cdr:cxnSp macro="">
      <cdr:nvCxnSpPr>
        <cdr:cNvPr id="12" name="Gerade Verbindung 11">
          <a:extLst xmlns:a="http://schemas.openxmlformats.org/drawingml/2006/main">
            <a:ext uri="{FF2B5EF4-FFF2-40B4-BE49-F238E27FC236}">
              <a16:creationId xmlns:a16="http://schemas.microsoft.com/office/drawing/2014/main" id="{8FC78CE5-D8DB-D6AF-4E25-1115042FAF37}"/>
            </a:ext>
          </a:extLst>
        </cdr:cNvPr>
        <cdr:cNvCxnSpPr/>
      </cdr:nvCxnSpPr>
      <cdr:spPr>
        <a:xfrm xmlns:a="http://schemas.openxmlformats.org/drawingml/2006/main">
          <a:off x="601729" y="2879757"/>
          <a:ext cx="5337717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0.19536</cdr:x>
      <cdr:y>0.26635</cdr:y>
    </cdr:from>
    <cdr:to>
      <cdr:x>0.46712</cdr:x>
      <cdr:y>0.34612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28CAF4E0-24DE-BF39-134B-F711A36C9E47}"/>
            </a:ext>
          </a:extLst>
        </cdr:cNvPr>
        <cdr:cNvSpPr txBox="1"/>
      </cdr:nvSpPr>
      <cdr:spPr>
        <a:xfrm xmlns:a="http://schemas.openxmlformats.org/drawingml/2006/main">
          <a:off x="1203006" y="1561407"/>
          <a:ext cx="1673572" cy="4676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dirty="0" err="1"/>
            <a:t>continuez</a:t>
          </a:r>
          <a:r>
            <a:rPr lang="de-DE" sz="1100" dirty="0"/>
            <a:t> comme ça!</a:t>
          </a:r>
        </a:p>
        <a:p xmlns:a="http://schemas.openxmlformats.org/drawingml/2006/main">
          <a:endParaRPr lang="de-DE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0.62879</cdr:x>
      <cdr:y>0.28064</cdr:y>
    </cdr:from>
    <cdr:to>
      <cdr:x>0.92598</cdr:x>
      <cdr:y>0.35936</cdr:y>
    </cdr:to>
    <cdr:sp macro="" textlink="">
      <cdr:nvSpPr>
        <cdr:cNvPr id="14" name="Textfeld 6">
          <a:extLst xmlns:a="http://schemas.openxmlformats.org/drawingml/2006/main">
            <a:ext uri="{FF2B5EF4-FFF2-40B4-BE49-F238E27FC236}">
              <a16:creationId xmlns:a16="http://schemas.microsoft.com/office/drawing/2014/main" id="{F6D9B621-C0E5-7863-E2BC-3AF10EECB4A1}"/>
            </a:ext>
          </a:extLst>
        </cdr:cNvPr>
        <cdr:cNvSpPr txBox="1"/>
      </cdr:nvSpPr>
      <cdr:spPr>
        <a:xfrm xmlns:a="http://schemas.openxmlformats.org/drawingml/2006/main">
          <a:off x="4151444" y="1806719"/>
          <a:ext cx="1962136" cy="5067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continuez</a:t>
          </a:r>
          <a:r>
            <a:rPr lang="de-DE" sz="1100" dirty="0"/>
            <a:t> comme ça!</a:t>
          </a:r>
        </a:p>
        <a:p xmlns:a="http://schemas.openxmlformats.org/drawingml/2006/main">
          <a:endParaRPr lang="de-DE" sz="1100" dirty="0"/>
        </a:p>
      </cdr:txBody>
    </cdr:sp>
  </cdr:relSizeAnchor>
  <cdr:relSizeAnchor xmlns:cdr="http://schemas.openxmlformats.org/drawingml/2006/chartDrawing">
    <cdr:from>
      <cdr:x>0.2225</cdr:x>
      <cdr:y>0.68796</cdr:y>
    </cdr:from>
    <cdr:to>
      <cdr:x>0.47175</cdr:x>
      <cdr:y>0.77809</cdr:y>
    </cdr:to>
    <cdr:sp macro="" textlink="">
      <cdr:nvSpPr>
        <cdr:cNvPr id="15" name="Textfeld 8">
          <a:extLst xmlns:a="http://schemas.openxmlformats.org/drawingml/2006/main">
            <a:ext uri="{FF2B5EF4-FFF2-40B4-BE49-F238E27FC236}">
              <a16:creationId xmlns:a16="http://schemas.microsoft.com/office/drawing/2014/main" id="{07C5E53E-DDAA-B014-17C2-685F94B13B9F}"/>
            </a:ext>
          </a:extLst>
        </cdr:cNvPr>
        <cdr:cNvSpPr txBox="1"/>
      </cdr:nvSpPr>
      <cdr:spPr>
        <a:xfrm xmlns:a="http://schemas.openxmlformats.org/drawingml/2006/main">
          <a:off x="1469038" y="4428938"/>
          <a:ext cx="1645622" cy="5802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moins</a:t>
          </a:r>
          <a:r>
            <a:rPr lang="de-DE" sz="1100" dirty="0"/>
            <a:t> </a:t>
          </a:r>
          <a:r>
            <a:rPr lang="de-DE" sz="1100" dirty="0" err="1"/>
            <a:t>important</a:t>
          </a:r>
          <a:r>
            <a:rPr lang="de-DE" sz="1100" dirty="0"/>
            <a:t>!</a:t>
          </a:r>
        </a:p>
      </cdr:txBody>
    </cdr:sp>
  </cdr:relSizeAnchor>
  <cdr:relSizeAnchor xmlns:cdr="http://schemas.openxmlformats.org/drawingml/2006/chartDrawing">
    <cdr:from>
      <cdr:x>0.65358</cdr:x>
      <cdr:y>0.69127</cdr:y>
    </cdr:from>
    <cdr:to>
      <cdr:x>0.87413</cdr:x>
      <cdr:y>0.76817</cdr:y>
    </cdr:to>
    <cdr:sp macro="" textlink="">
      <cdr:nvSpPr>
        <cdr:cNvPr id="16" name="Textfeld 9">
          <a:extLst xmlns:a="http://schemas.openxmlformats.org/drawingml/2006/main">
            <a:ext uri="{FF2B5EF4-FFF2-40B4-BE49-F238E27FC236}">
              <a16:creationId xmlns:a16="http://schemas.microsoft.com/office/drawing/2014/main" id="{20427139-A814-55A7-DECE-C8FAD24EE41C}"/>
            </a:ext>
          </a:extLst>
        </cdr:cNvPr>
        <cdr:cNvSpPr txBox="1"/>
      </cdr:nvSpPr>
      <cdr:spPr>
        <a:xfrm xmlns:a="http://schemas.openxmlformats.org/drawingml/2006/main">
          <a:off x="4315142" y="4450280"/>
          <a:ext cx="1456137" cy="495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dirty="0" err="1"/>
            <a:t>commencez</a:t>
          </a:r>
          <a:r>
            <a:rPr lang="de-DE" sz="1100" dirty="0"/>
            <a:t> </a:t>
          </a:r>
          <a:r>
            <a:rPr lang="de-DE" sz="1100" dirty="0" err="1"/>
            <a:t>ici</a:t>
          </a:r>
          <a:r>
            <a:rPr lang="de-DE" sz="1100" baseline="0" dirty="0"/>
            <a:t>!</a:t>
          </a:r>
          <a:endParaRPr lang="de-DE" sz="1100" dirty="0"/>
        </a:p>
      </cdr:txBody>
    </cdr:sp>
  </cdr:relSizeAnchor>
  <cdr:relSizeAnchor xmlns:cdr="http://schemas.openxmlformats.org/drawingml/2006/chartDrawing">
    <cdr:from>
      <cdr:x>0.52849</cdr:x>
      <cdr:y>0.1044</cdr:y>
    </cdr:from>
    <cdr:to>
      <cdr:x>0.52849</cdr:x>
      <cdr:y>0.91685</cdr:y>
    </cdr:to>
    <cdr:cxnSp macro="">
      <cdr:nvCxnSpPr>
        <cdr:cNvPr id="5" name="Gerade Verbindung 4">
          <a:extLst xmlns:a="http://schemas.openxmlformats.org/drawingml/2006/main">
            <a:ext uri="{FF2B5EF4-FFF2-40B4-BE49-F238E27FC236}">
              <a16:creationId xmlns:a16="http://schemas.microsoft.com/office/drawing/2014/main" id="{12C3C952-DA42-519D-54CB-932F66F3FFC4}"/>
            </a:ext>
          </a:extLst>
        </cdr:cNvPr>
        <cdr:cNvCxnSpPr/>
      </cdr:nvCxnSpPr>
      <cdr:spPr>
        <a:xfrm xmlns:a="http://schemas.openxmlformats.org/drawingml/2006/main">
          <a:off x="3489215" y="672124"/>
          <a:ext cx="0" cy="523036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0.09165</cdr:x>
      <cdr:y>0.5109</cdr:y>
    </cdr:from>
    <cdr:to>
      <cdr:x>0.96767</cdr:x>
      <cdr:y>0.5109</cdr:y>
    </cdr:to>
    <cdr:cxnSp macro="">
      <cdr:nvCxnSpPr>
        <cdr:cNvPr id="9" name="Gerade Verbindung 8">
          <a:extLst xmlns:a="http://schemas.openxmlformats.org/drawingml/2006/main">
            <a:ext uri="{FF2B5EF4-FFF2-40B4-BE49-F238E27FC236}">
              <a16:creationId xmlns:a16="http://schemas.microsoft.com/office/drawing/2014/main" id="{63A4D8DD-F470-6FDB-4C4C-6080F13389B1}"/>
            </a:ext>
          </a:extLst>
        </cdr:cNvPr>
        <cdr:cNvCxnSpPr/>
      </cdr:nvCxnSpPr>
      <cdr:spPr>
        <a:xfrm xmlns:a="http://schemas.openxmlformats.org/drawingml/2006/main">
          <a:off x="605080" y="3289070"/>
          <a:ext cx="578376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0.19328</cdr:x>
      <cdr:y>0.2814</cdr:y>
    </cdr:from>
    <cdr:to>
      <cdr:x>0.5</cdr:x>
      <cdr:y>0.36055</cdr:y>
    </cdr:to>
    <cdr:sp macro="" textlink="">
      <cdr:nvSpPr>
        <cdr:cNvPr id="2" name="Textfeld 6">
          <a:extLst xmlns:a="http://schemas.openxmlformats.org/drawingml/2006/main">
            <a:ext uri="{FF2B5EF4-FFF2-40B4-BE49-F238E27FC236}">
              <a16:creationId xmlns:a16="http://schemas.microsoft.com/office/drawing/2014/main" id="{81965711-897C-CB57-D448-94D39939C92C}"/>
            </a:ext>
          </a:extLst>
        </cdr:cNvPr>
        <cdr:cNvSpPr txBox="1"/>
      </cdr:nvSpPr>
      <cdr:spPr>
        <a:xfrm xmlns:a="http://schemas.openxmlformats.org/drawingml/2006/main">
          <a:off x="1276091" y="1811580"/>
          <a:ext cx="2025057" cy="5095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dirty="0" err="1"/>
            <a:t>continuez</a:t>
          </a:r>
          <a:r>
            <a:rPr lang="de-DE" sz="1100" dirty="0"/>
            <a:t> comme ça!</a:t>
          </a:r>
        </a:p>
        <a:p xmlns:a="http://schemas.openxmlformats.org/drawingml/2006/main">
          <a:endParaRPr lang="de-DE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0.09948</cdr:x>
      <cdr:y>0.50883</cdr:y>
    </cdr:from>
    <cdr:to>
      <cdr:x>0.96393</cdr:x>
      <cdr:y>0.50883</cdr:y>
    </cdr:to>
    <cdr:cxnSp macro="">
      <cdr:nvCxnSpPr>
        <cdr:cNvPr id="13" name="Gerade Verbindung 10">
          <a:extLst xmlns:a="http://schemas.openxmlformats.org/drawingml/2006/main">
            <a:ext uri="{FF2B5EF4-FFF2-40B4-BE49-F238E27FC236}">
              <a16:creationId xmlns:a16="http://schemas.microsoft.com/office/drawing/2014/main" id="{DA37A474-6462-D576-AEE1-8E5E7851F343}"/>
            </a:ext>
          </a:extLst>
        </cdr:cNvPr>
        <cdr:cNvCxnSpPr/>
      </cdr:nvCxnSpPr>
      <cdr:spPr>
        <a:xfrm xmlns:a="http://schemas.openxmlformats.org/drawingml/2006/main">
          <a:off x="610696" y="3144540"/>
          <a:ext cx="5307053" cy="0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0.63644</cdr:x>
      <cdr:y>0.28115</cdr:y>
    </cdr:from>
    <cdr:to>
      <cdr:x>0.88797</cdr:x>
      <cdr:y>0.35987</cdr:y>
    </cdr:to>
    <cdr:sp macro="" textlink="">
      <cdr:nvSpPr>
        <cdr:cNvPr id="14" name="Textfeld 6">
          <a:extLst xmlns:a="http://schemas.openxmlformats.org/drawingml/2006/main">
            <a:ext uri="{FF2B5EF4-FFF2-40B4-BE49-F238E27FC236}">
              <a16:creationId xmlns:a16="http://schemas.microsoft.com/office/drawing/2014/main" id="{F6D9B621-C0E5-7863-E2BC-3AF10EECB4A1}"/>
            </a:ext>
          </a:extLst>
        </cdr:cNvPr>
        <cdr:cNvSpPr txBox="1"/>
      </cdr:nvSpPr>
      <cdr:spPr>
        <a:xfrm xmlns:a="http://schemas.openxmlformats.org/drawingml/2006/main">
          <a:off x="3701708" y="2018161"/>
          <a:ext cx="1462959" cy="565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continuez comme ça!</a:t>
          </a:r>
        </a:p>
        <a:p xmlns:a="http://schemas.openxmlformats.org/drawingml/2006/main">
          <a:endParaRPr lang="de-DE" sz="1100"/>
        </a:p>
      </cdr:txBody>
    </cdr:sp>
  </cdr:relSizeAnchor>
  <cdr:relSizeAnchor xmlns:cdr="http://schemas.openxmlformats.org/drawingml/2006/chartDrawing">
    <cdr:from>
      <cdr:x>0.20801</cdr:x>
      <cdr:y>0.69015</cdr:y>
    </cdr:from>
    <cdr:to>
      <cdr:x>0.47569</cdr:x>
      <cdr:y>0.78028</cdr:y>
    </cdr:to>
    <cdr:sp macro="" textlink="">
      <cdr:nvSpPr>
        <cdr:cNvPr id="15" name="Textfeld 8">
          <a:extLst xmlns:a="http://schemas.openxmlformats.org/drawingml/2006/main">
            <a:ext uri="{FF2B5EF4-FFF2-40B4-BE49-F238E27FC236}">
              <a16:creationId xmlns:a16="http://schemas.microsoft.com/office/drawing/2014/main" id="{07C5E53E-DDAA-B014-17C2-685F94B13B9F}"/>
            </a:ext>
          </a:extLst>
        </cdr:cNvPr>
        <cdr:cNvSpPr txBox="1"/>
      </cdr:nvSpPr>
      <cdr:spPr>
        <a:xfrm xmlns:a="http://schemas.openxmlformats.org/drawingml/2006/main">
          <a:off x="1193969" y="4381439"/>
          <a:ext cx="1536531" cy="572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moins important!</a:t>
          </a:r>
        </a:p>
      </cdr:txBody>
    </cdr:sp>
  </cdr:relSizeAnchor>
  <cdr:relSizeAnchor xmlns:cdr="http://schemas.openxmlformats.org/drawingml/2006/chartDrawing">
    <cdr:from>
      <cdr:x>0.67256</cdr:x>
      <cdr:y>0.6935</cdr:y>
    </cdr:from>
    <cdr:to>
      <cdr:x>0.88241</cdr:x>
      <cdr:y>0.76305</cdr:y>
    </cdr:to>
    <cdr:sp macro="" textlink="">
      <cdr:nvSpPr>
        <cdr:cNvPr id="16" name="Textfeld 9">
          <a:extLst xmlns:a="http://schemas.openxmlformats.org/drawingml/2006/main">
            <a:ext uri="{FF2B5EF4-FFF2-40B4-BE49-F238E27FC236}">
              <a16:creationId xmlns:a16="http://schemas.microsoft.com/office/drawing/2014/main" id="{20427139-A814-55A7-DECE-C8FAD24EE41C}"/>
            </a:ext>
          </a:extLst>
        </cdr:cNvPr>
        <cdr:cNvSpPr txBox="1"/>
      </cdr:nvSpPr>
      <cdr:spPr>
        <a:xfrm xmlns:a="http://schemas.openxmlformats.org/drawingml/2006/main">
          <a:off x="3880348" y="4760713"/>
          <a:ext cx="1210745" cy="4774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/>
            <a:t>commencez ici</a:t>
          </a:r>
          <a:r>
            <a:rPr lang="de-DE" sz="1100" baseline="0"/>
            <a:t>!</a:t>
          </a:r>
          <a:endParaRPr lang="de-DE" sz="1100"/>
        </a:p>
      </cdr:txBody>
    </cdr:sp>
  </cdr:relSizeAnchor>
  <cdr:relSizeAnchor xmlns:cdr="http://schemas.openxmlformats.org/drawingml/2006/chartDrawing">
    <cdr:from>
      <cdr:x>0.53099</cdr:x>
      <cdr:y>0.10934</cdr:y>
    </cdr:from>
    <cdr:to>
      <cdr:x>0.53099</cdr:x>
      <cdr:y>0.9135</cdr:y>
    </cdr:to>
    <cdr:cxnSp macro="">
      <cdr:nvCxnSpPr>
        <cdr:cNvPr id="17" name="Gerade Verbindung 3">
          <a:extLst xmlns:a="http://schemas.openxmlformats.org/drawingml/2006/main">
            <a:ext uri="{FF2B5EF4-FFF2-40B4-BE49-F238E27FC236}">
              <a16:creationId xmlns:a16="http://schemas.microsoft.com/office/drawing/2014/main" id="{E1FBE033-F28E-630A-1E81-8F2AAD3D5845}"/>
            </a:ext>
          </a:extLst>
        </cdr:cNvPr>
        <cdr:cNvCxnSpPr/>
      </cdr:nvCxnSpPr>
      <cdr:spPr>
        <a:xfrm xmlns:a="http://schemas.openxmlformats.org/drawingml/2006/main">
          <a:off x="3259853" y="675721"/>
          <a:ext cx="0" cy="496967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0.20378</cdr:x>
      <cdr:y>0.28406</cdr:y>
    </cdr:from>
    <cdr:to>
      <cdr:x>0.47164</cdr:x>
      <cdr:y>0.35762</cdr:y>
    </cdr:to>
    <cdr:sp macro="" textlink="">
      <cdr:nvSpPr>
        <cdr:cNvPr id="2" name="Textfeld 6">
          <a:extLst xmlns:a="http://schemas.openxmlformats.org/drawingml/2006/main">
            <a:ext uri="{FF2B5EF4-FFF2-40B4-BE49-F238E27FC236}">
              <a16:creationId xmlns:a16="http://schemas.microsoft.com/office/drawing/2014/main" id="{81965711-897C-CB57-D448-94D39939C92C}"/>
            </a:ext>
          </a:extLst>
        </cdr:cNvPr>
        <cdr:cNvSpPr txBox="1"/>
      </cdr:nvSpPr>
      <cdr:spPr>
        <a:xfrm xmlns:a="http://schemas.openxmlformats.org/drawingml/2006/main">
          <a:off x="1185244" y="2039064"/>
          <a:ext cx="1557956" cy="5280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/>
            <a:t>continuez comme ça!</a:t>
          </a:r>
        </a:p>
        <a:p xmlns:a="http://schemas.openxmlformats.org/drawingml/2006/main">
          <a:endParaRPr lang="de-DE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77739" cy="51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99" tIns="47150" rIns="94299" bIns="4715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de-DE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8" y="1"/>
            <a:ext cx="3077739" cy="51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99" tIns="47150" rIns="94299" bIns="4715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de-DE"/>
          </a:p>
        </p:txBody>
      </p:sp>
      <p:sp>
        <p:nvSpPr>
          <p:cNvPr id="717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6763"/>
            <a:ext cx="682625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8" y="4860693"/>
            <a:ext cx="5208481" cy="46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99" tIns="47150" rIns="94299" bIns="47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17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721375"/>
            <a:ext cx="3077739" cy="51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99" tIns="47150" rIns="94299" bIns="4715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de-DE"/>
          </a:p>
        </p:txBody>
      </p:sp>
      <p:sp>
        <p:nvSpPr>
          <p:cNvPr id="717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8" y="9721375"/>
            <a:ext cx="3077739" cy="51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99" tIns="47150" rIns="94299" bIns="4715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FD8B85A9-1215-4E6D-8020-2C91E7871F8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648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192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2803" indent="-122803">
              <a:buFontTx/>
              <a:buChar char="-"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6399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12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966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400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635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141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B85A9-1215-4E6D-8020-2C91E7871F8C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2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00000" y="1268760"/>
            <a:ext cx="10933200" cy="92075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00000" y="2275234"/>
            <a:ext cx="10933200" cy="4034085"/>
          </a:xfrm>
        </p:spPr>
        <p:txBody>
          <a:bodyPr/>
          <a:lstStyle>
            <a:lvl1pPr marL="0" indent="0">
              <a:buFont typeface="Times" charset="0"/>
              <a:buNone/>
              <a:defRPr sz="1800"/>
            </a:lvl1pPr>
          </a:lstStyle>
          <a:p>
            <a:r>
              <a:rPr lang="de-DE"/>
              <a:t>Master-Untertitelformat bearbeiten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23888" y="360000"/>
            <a:ext cx="1809312" cy="522219"/>
          </a:xfrm>
          <a:prstGeom prst="rect">
            <a:avLst/>
          </a:prstGeom>
          <a:noFill/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F46A4E52-9B40-4EE8-A2DE-07F55C51239D}"/>
              </a:ext>
            </a:extLst>
          </p:cNvPr>
          <p:cNvSpPr/>
          <p:nvPr userDrawn="1"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E61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00000" y="1940399"/>
            <a:ext cx="10933200" cy="4366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DA4742-9C13-4690-8A1E-6E9A1EEAE1D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A10EB2-2400-490D-874B-929B4BF0F776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11"/>
          </p:nvPr>
        </p:nvSpPr>
        <p:spPr>
          <a:xfrm>
            <a:off x="900000" y="1080000"/>
            <a:ext cx="10933200" cy="5227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000" y="1079999"/>
            <a:ext cx="10933200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000" y="1940399"/>
            <a:ext cx="10933200" cy="43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93200" y="6524625"/>
            <a:ext cx="2540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E69305A-D217-4274-8B35-B74987EF46B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91549" y="360000"/>
            <a:ext cx="641651" cy="4334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180000" indent="-180000" algn="l" rtl="0" eaLnBrk="1" fontAlgn="base" hangingPunct="1">
        <a:spcBef>
          <a:spcPts val="300"/>
        </a:spcBef>
        <a:spcAft>
          <a:spcPct val="0"/>
        </a:spcAft>
        <a:buClr>
          <a:srgbClr val="E6140A"/>
        </a:buClr>
        <a:buFont typeface="Times" charset="0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rtl="0" eaLnBrk="1" fontAlgn="base" hangingPunct="1">
        <a:spcBef>
          <a:spcPts val="300"/>
        </a:spcBef>
        <a:spcAft>
          <a:spcPct val="0"/>
        </a:spcAft>
        <a:buClr>
          <a:srgbClr val="E6140A"/>
        </a:buClr>
        <a:buFont typeface="Times" charset="0"/>
        <a:buChar char="·"/>
        <a:defRPr sz="1400">
          <a:solidFill>
            <a:schemeClr val="tx1"/>
          </a:solidFill>
          <a:latin typeface="+mn-lt"/>
          <a:ea typeface="+mn-ea"/>
        </a:defRPr>
      </a:lvl2pPr>
      <a:lvl3pPr marL="540000" indent="-180000" algn="l" rtl="0" eaLnBrk="1" fontAlgn="base" hangingPunct="1">
        <a:spcBef>
          <a:spcPts val="300"/>
        </a:spcBef>
        <a:spcAft>
          <a:spcPct val="0"/>
        </a:spcAft>
        <a:buClr>
          <a:srgbClr val="E6140A"/>
        </a:buClr>
        <a:buFont typeface="Times" charset="0"/>
        <a:buChar char="·"/>
        <a:defRPr sz="1400">
          <a:solidFill>
            <a:schemeClr val="tx1"/>
          </a:solidFill>
          <a:latin typeface="+mn-lt"/>
          <a:ea typeface="+mn-ea"/>
        </a:defRPr>
      </a:lvl3pPr>
      <a:lvl4pPr marL="720000" indent="-180000" algn="l" rtl="0" eaLnBrk="1" fontAlgn="base" hangingPunct="1">
        <a:spcBef>
          <a:spcPts val="300"/>
        </a:spcBef>
        <a:spcAft>
          <a:spcPct val="0"/>
        </a:spcAft>
        <a:buClr>
          <a:srgbClr val="E6140A"/>
        </a:buClr>
        <a:buFont typeface="Times" charset="0"/>
        <a:buChar char="·"/>
        <a:defRPr sz="1400">
          <a:solidFill>
            <a:schemeClr val="tx1"/>
          </a:solidFill>
          <a:latin typeface="+mn-lt"/>
          <a:ea typeface="+mn-ea"/>
        </a:defRPr>
      </a:lvl4pPr>
      <a:lvl5pPr marL="900000" indent="-180000" algn="l" rtl="0" eaLnBrk="1" fontAlgn="base" hangingPunct="1">
        <a:spcBef>
          <a:spcPts val="300"/>
        </a:spcBef>
        <a:spcAft>
          <a:spcPct val="0"/>
        </a:spcAft>
        <a:buClr>
          <a:srgbClr val="E6140A"/>
        </a:buClr>
        <a:buFont typeface="Times" charset="0"/>
        <a:buChar char="·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6140A"/>
        </a:buClr>
        <a:buFont typeface="Times" charset="0"/>
        <a:buChar char="·"/>
        <a:defRPr sz="13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6140A"/>
        </a:buClr>
        <a:buFont typeface="Times" charset="0"/>
        <a:buChar char="·"/>
        <a:defRPr sz="13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6140A"/>
        </a:buClr>
        <a:buFont typeface="Times" charset="0"/>
        <a:buChar char="·"/>
        <a:defRPr sz="13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6140A"/>
        </a:buClr>
        <a:buFont typeface="Times" charset="0"/>
        <a:buChar char="·"/>
        <a:defRPr sz="1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774B5-91FA-0E31-4215-90EBA47FE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1079999"/>
            <a:ext cx="10933200" cy="648000"/>
          </a:xfrm>
        </p:spPr>
        <p:txBody>
          <a:bodyPr anchor="t">
            <a:noAutofit/>
          </a:bodyPr>
          <a:lstStyle/>
          <a:p>
            <a:r>
              <a:rPr lang="de-CH" sz="2400" dirty="0">
                <a:solidFill>
                  <a:schemeClr val="tx1"/>
                </a:solidFill>
              </a:rPr>
              <a:t>ASF Quality Club</a:t>
            </a:r>
            <a:br>
              <a:rPr lang="de-CH" sz="2400" dirty="0">
                <a:solidFill>
                  <a:schemeClr val="tx1"/>
                </a:solidFill>
              </a:rPr>
            </a:br>
            <a:r>
              <a:rPr lang="de-CH" sz="2400" dirty="0">
                <a:solidFill>
                  <a:schemeClr val="tx1"/>
                </a:solidFill>
              </a:rPr>
              <a:t>FC Versoix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9A86441-B55A-19D9-8E0D-FC8DA1FF4B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8DA4742-9C13-4690-8A1E-6E9A1EEAE1D5}" type="slidenum">
              <a:rPr lang="de-DE" smtClean="0"/>
              <a:pPr>
                <a:spcAft>
                  <a:spcPts val="600"/>
                </a:spcAft>
              </a:pPr>
              <a:t>1</a:t>
            </a:fld>
            <a:endParaRPr lang="de-DE"/>
          </a:p>
        </p:txBody>
      </p:sp>
      <p:pic>
        <p:nvPicPr>
          <p:cNvPr id="6" name="Grafik 5" descr="Ein Bild, das Text, Logo, Schrift, Grafiken enthält.&#10;&#10;Automatisch generierte Beschreibung">
            <a:extLst>
              <a:ext uri="{FF2B5EF4-FFF2-40B4-BE49-F238E27FC236}">
                <a16:creationId xmlns:a16="http://schemas.microsoft.com/office/drawing/2014/main" id="{BDC81849-6CAF-D6F9-F908-63626B24E9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303" y="2184507"/>
            <a:ext cx="6455391" cy="3776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ontact – FC Versoix">
            <a:extLst>
              <a:ext uri="{FF2B5EF4-FFF2-40B4-BE49-F238E27FC236}">
                <a16:creationId xmlns:a16="http://schemas.microsoft.com/office/drawing/2014/main" id="{B6E66A65-5C59-E64F-915F-56548FF33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0" y="2558852"/>
            <a:ext cx="3027711" cy="302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65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300786-E057-7D9E-BAE5-8065113E1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>
                <a:solidFill>
                  <a:schemeClr val="tx1"/>
                </a:solidFill>
              </a:rPr>
              <a:t>Analyse de </a:t>
            </a:r>
            <a:r>
              <a:rPr lang="de-DE" sz="2400" dirty="0" err="1">
                <a:solidFill>
                  <a:schemeClr val="tx1"/>
                </a:solidFill>
              </a:rPr>
              <a:t>l‘enquête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  <a:r>
              <a:rPr lang="de-DE" sz="2400" dirty="0" err="1">
                <a:solidFill>
                  <a:schemeClr val="tx1"/>
                </a:solidFill>
              </a:rPr>
              <a:t>auprès</a:t>
            </a:r>
            <a:r>
              <a:rPr lang="de-DE" sz="2400" dirty="0">
                <a:solidFill>
                  <a:schemeClr val="tx1"/>
                </a:solidFill>
              </a:rPr>
              <a:t> des </a:t>
            </a:r>
            <a:r>
              <a:rPr lang="de-DE" sz="2400" dirty="0" err="1">
                <a:solidFill>
                  <a:schemeClr val="tx1"/>
                </a:solidFill>
              </a:rPr>
              <a:t>membres</a:t>
            </a:r>
            <a:r>
              <a:rPr lang="de-DE" sz="2400" dirty="0">
                <a:solidFill>
                  <a:schemeClr val="tx1"/>
                </a:solidFill>
              </a:rPr>
              <a:t>: </a:t>
            </a:r>
            <a:r>
              <a:rPr lang="de-DE" sz="2400" dirty="0" err="1">
                <a:solidFill>
                  <a:schemeClr val="tx1"/>
                </a:solidFill>
              </a:rPr>
              <a:t>nombre</a:t>
            </a:r>
            <a:r>
              <a:rPr lang="de-DE" sz="2400" dirty="0">
                <a:solidFill>
                  <a:schemeClr val="tx1"/>
                </a:solidFill>
              </a:rPr>
              <a:t> de </a:t>
            </a:r>
            <a:r>
              <a:rPr lang="de-DE" sz="2400" dirty="0" err="1">
                <a:solidFill>
                  <a:schemeClr val="tx1"/>
                </a:solidFill>
              </a:rPr>
              <a:t>participants</a:t>
            </a:r>
            <a:endParaRPr lang="de-CH" sz="2400" dirty="0">
              <a:solidFill>
                <a:schemeClr val="tx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D566FD-19D7-6692-41CB-286D453E35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A4742-9C13-4690-8A1E-6E9A1EEAE1D5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10C2BB1-C8F8-7D53-C29B-48BABD050D04}"/>
              </a:ext>
            </a:extLst>
          </p:cNvPr>
          <p:cNvSpPr txBox="1"/>
          <p:nvPr/>
        </p:nvSpPr>
        <p:spPr>
          <a:xfrm>
            <a:off x="900000" y="1624924"/>
            <a:ext cx="3130133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CH" sz="1600" dirty="0">
                <a:latin typeface="Arial"/>
                <a:ea typeface="ＭＳ Ｐゴシック"/>
                <a:cs typeface="Arial"/>
              </a:rPr>
              <a:t>Total N = 73</a:t>
            </a:r>
          </a:p>
          <a:p>
            <a:endParaRPr lang="de-CH" sz="1600" dirty="0"/>
          </a:p>
          <a:p>
            <a:r>
              <a:rPr lang="de-CH" sz="1600" dirty="0" err="1"/>
              <a:t>Entièrement</a:t>
            </a:r>
            <a:r>
              <a:rPr lang="de-CH" sz="1600" dirty="0"/>
              <a:t> </a:t>
            </a:r>
            <a:r>
              <a:rPr lang="de-CH" sz="1600" dirty="0" err="1"/>
              <a:t>rempli</a:t>
            </a:r>
            <a:r>
              <a:rPr lang="de-CH" sz="1600" dirty="0"/>
              <a:t>: 52 (71%)</a:t>
            </a:r>
          </a:p>
          <a:p>
            <a:r>
              <a:rPr lang="de-CH" sz="1600" dirty="0" err="1"/>
              <a:t>Partiellement</a:t>
            </a:r>
            <a:r>
              <a:rPr lang="de-CH" sz="1600" dirty="0"/>
              <a:t> </a:t>
            </a:r>
            <a:r>
              <a:rPr lang="de-CH" sz="1600" dirty="0" err="1"/>
              <a:t>rempli</a:t>
            </a:r>
            <a:r>
              <a:rPr lang="de-CH" sz="1600" dirty="0"/>
              <a:t>: 21 (29%)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759C9F8-83E4-D6A6-98CB-5CC81061C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973866"/>
            <a:ext cx="5635600" cy="5884133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664616A1-B9B9-7A49-B074-09CB53BB0C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143333"/>
              </p:ext>
            </p:extLst>
          </p:nvPr>
        </p:nvGraphicFramePr>
        <p:xfrm>
          <a:off x="2898800" y="2024633"/>
          <a:ext cx="6389451" cy="4652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599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36116E-CA34-AD59-1338-F447A24BB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1079999"/>
            <a:ext cx="10933200" cy="648000"/>
          </a:xfrm>
        </p:spPr>
        <p:txBody>
          <a:bodyPr wrap="square" anchor="t">
            <a:normAutofit/>
          </a:bodyPr>
          <a:lstStyle/>
          <a:p>
            <a:r>
              <a:rPr lang="de-DE" sz="2400" dirty="0" err="1">
                <a:solidFill>
                  <a:schemeClr val="tx1"/>
                </a:solidFill>
              </a:rPr>
              <a:t>Satisfaction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  <a:r>
              <a:rPr lang="de-DE" sz="2400" dirty="0" err="1">
                <a:solidFill>
                  <a:schemeClr val="tx1"/>
                </a:solidFill>
              </a:rPr>
              <a:t>générale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  <a:r>
              <a:rPr lang="de-DE" sz="2400" dirty="0" err="1">
                <a:solidFill>
                  <a:schemeClr val="tx1"/>
                </a:solidFill>
              </a:rPr>
              <a:t>concernant</a:t>
            </a:r>
            <a:r>
              <a:rPr lang="de-DE" sz="2400" dirty="0">
                <a:solidFill>
                  <a:schemeClr val="tx1"/>
                </a:solidFill>
              </a:rPr>
              <a:t> le </a:t>
            </a:r>
            <a:r>
              <a:rPr lang="de-DE" sz="2400" dirty="0" err="1">
                <a:solidFill>
                  <a:schemeClr val="tx1"/>
                </a:solidFill>
              </a:rPr>
              <a:t>travail</a:t>
            </a:r>
            <a:r>
              <a:rPr lang="de-DE" sz="2400" dirty="0">
                <a:solidFill>
                  <a:schemeClr val="tx1"/>
                </a:solidFill>
              </a:rPr>
              <a:t> du </a:t>
            </a:r>
            <a:r>
              <a:rPr lang="de-DE" sz="2400" dirty="0" err="1">
                <a:solidFill>
                  <a:schemeClr val="tx1"/>
                </a:solidFill>
              </a:rPr>
              <a:t>club</a:t>
            </a:r>
            <a:endParaRPr lang="de-CH" sz="2400" dirty="0">
              <a:solidFill>
                <a:schemeClr val="tx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EECFCB-AE1C-F97F-4CFA-AC1DBA0E1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8DA4742-9C13-4690-8A1E-6E9A1EEAE1D5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9F619723-2013-7148-8728-4AACB98FFD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747271"/>
              </p:ext>
            </p:extLst>
          </p:nvPr>
        </p:nvGraphicFramePr>
        <p:xfrm>
          <a:off x="900113" y="1939925"/>
          <a:ext cx="10933112" cy="436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7416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DBB0067-6016-7CC9-BC2E-3E8C5D7DED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66A10EB2-2400-490D-874B-929B4BF0F776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485D320A-EC33-226F-2292-C603F8DC29C3}"/>
              </a:ext>
            </a:extLst>
          </p:cNvPr>
          <p:cNvSpPr txBox="1">
            <a:spLocks/>
          </p:cNvSpPr>
          <p:nvPr/>
        </p:nvSpPr>
        <p:spPr>
          <a:xfrm>
            <a:off x="629444" y="639387"/>
            <a:ext cx="10933112" cy="649288"/>
          </a:xfrm>
          <a:prstGeom prst="rect">
            <a:avLst/>
          </a:prstGeom>
        </p:spPr>
        <p:txBody>
          <a:bodyPr wrap="square" anchor="t">
            <a:normAutofit fontScale="825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de-DE" sz="2400" kern="0" dirty="0" err="1">
                <a:solidFill>
                  <a:schemeClr val="tx1"/>
                </a:solidFill>
              </a:rPr>
              <a:t>Comparaison</a:t>
            </a:r>
            <a:r>
              <a:rPr lang="de-DE" sz="2400" kern="0" dirty="0">
                <a:solidFill>
                  <a:schemeClr val="tx1"/>
                </a:solidFill>
              </a:rPr>
              <a:t> </a:t>
            </a:r>
            <a:r>
              <a:rPr lang="de-DE" sz="2400" kern="0" dirty="0" err="1">
                <a:solidFill>
                  <a:schemeClr val="tx1"/>
                </a:solidFill>
              </a:rPr>
              <a:t>importance</a:t>
            </a:r>
            <a:r>
              <a:rPr lang="de-DE" sz="2400" kern="0" dirty="0">
                <a:solidFill>
                  <a:schemeClr val="tx1"/>
                </a:solidFill>
              </a:rPr>
              <a:t> – </a:t>
            </a:r>
            <a:r>
              <a:rPr lang="de-DE" sz="2400" kern="0" dirty="0" err="1">
                <a:solidFill>
                  <a:schemeClr val="tx1"/>
                </a:solidFill>
              </a:rPr>
              <a:t>satisfaction</a:t>
            </a:r>
            <a:r>
              <a:rPr lang="de-DE" sz="2400" kern="0" dirty="0">
                <a:solidFill>
                  <a:schemeClr val="tx1"/>
                </a:solidFill>
              </a:rPr>
              <a:t> des </a:t>
            </a:r>
            <a:r>
              <a:rPr lang="de-DE" sz="2400" kern="0" dirty="0" err="1">
                <a:solidFill>
                  <a:schemeClr val="tx1"/>
                </a:solidFill>
              </a:rPr>
              <a:t>cinq</a:t>
            </a:r>
            <a:r>
              <a:rPr lang="de-DE" sz="2400" kern="0" dirty="0">
                <a:solidFill>
                  <a:schemeClr val="tx1"/>
                </a:solidFill>
              </a:rPr>
              <a:t> </a:t>
            </a:r>
            <a:r>
              <a:rPr lang="de-DE" sz="2400" kern="0" dirty="0" err="1">
                <a:solidFill>
                  <a:schemeClr val="tx1"/>
                </a:solidFill>
              </a:rPr>
              <a:t>domaines</a:t>
            </a:r>
            <a:r>
              <a:rPr lang="de-DE" sz="2400" kern="0" dirty="0">
                <a:solidFill>
                  <a:schemeClr val="tx1"/>
                </a:solidFill>
              </a:rPr>
              <a:t> de </a:t>
            </a:r>
            <a:r>
              <a:rPr lang="de-DE" sz="2400" kern="0" dirty="0" err="1">
                <a:solidFill>
                  <a:schemeClr val="tx1"/>
                </a:solidFill>
              </a:rPr>
              <a:t>l'ASF</a:t>
            </a:r>
            <a:r>
              <a:rPr lang="de-DE" sz="2400" kern="0" dirty="0">
                <a:solidFill>
                  <a:schemeClr val="tx1"/>
                </a:solidFill>
              </a:rPr>
              <a:t> Quality Club</a:t>
            </a:r>
            <a:br>
              <a:rPr lang="de-DE" sz="2400" kern="0" dirty="0">
                <a:solidFill>
                  <a:schemeClr val="tx1"/>
                </a:solidFill>
              </a:rPr>
            </a:br>
            <a:endParaRPr lang="de-CH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DBB557DB-DE48-E04A-9515-759063D619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442229"/>
              </p:ext>
            </p:extLst>
          </p:nvPr>
        </p:nvGraphicFramePr>
        <p:xfrm>
          <a:off x="3225960" y="1009501"/>
          <a:ext cx="5740080" cy="5885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571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7DBDB5-AF38-FA77-3EB3-BDE79617CD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8DA4742-9C13-4690-8A1E-6E9A1EEAE1D5}" type="slidenum">
              <a:rPr lang="de-DE" smtClean="0"/>
              <a:pPr>
                <a:spcAft>
                  <a:spcPts val="600"/>
                </a:spcAft>
              </a:pPr>
              <a:t>5</a:t>
            </a:fld>
            <a:endParaRPr lang="de-DE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974E2DD7-D7CA-F2B0-85A2-22BE663E7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44490"/>
              </p:ext>
            </p:extLst>
          </p:nvPr>
        </p:nvGraphicFramePr>
        <p:xfrm>
          <a:off x="3315251" y="5460585"/>
          <a:ext cx="6177091" cy="1216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924">
                  <a:extLst>
                    <a:ext uri="{9D8B030D-6E8A-4147-A177-3AD203B41FA5}">
                      <a16:colId xmlns:a16="http://schemas.microsoft.com/office/drawing/2014/main" val="2866555619"/>
                    </a:ext>
                  </a:extLst>
                </a:gridCol>
                <a:gridCol w="5576167">
                  <a:extLst>
                    <a:ext uri="{9D8B030D-6E8A-4147-A177-3AD203B41FA5}">
                      <a16:colId xmlns:a16="http://schemas.microsoft.com/office/drawing/2014/main" val="182303170"/>
                    </a:ext>
                  </a:extLst>
                </a:gridCol>
              </a:tblGrid>
              <a:tr h="405480">
                <a:tc>
                  <a:txBody>
                    <a:bodyPr/>
                    <a:lstStyle/>
                    <a:p>
                      <a:r>
                        <a:rPr lang="de-DE" sz="16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Orientation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stratégique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claire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endParaRPr lang="de-CH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605102"/>
                  </a:ext>
                </a:extLst>
              </a:tr>
              <a:tr h="405480">
                <a:tc>
                  <a:txBody>
                    <a:bodyPr/>
                    <a:lstStyle/>
                    <a:p>
                      <a:r>
                        <a:rPr lang="de-DE" sz="16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La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mission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vision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est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écrite</a:t>
                      </a:r>
                      <a:endParaRPr lang="de-CH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040169"/>
                  </a:ext>
                </a:extLst>
              </a:tr>
              <a:tr h="405480">
                <a:tc>
                  <a:txBody>
                    <a:bodyPr/>
                    <a:lstStyle/>
                    <a:p>
                      <a:r>
                        <a:rPr lang="de-DE" sz="16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Culture de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positive (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Vivre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ensemble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dans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 le </a:t>
                      </a:r>
                      <a:r>
                        <a:rPr lang="de-CH" sz="16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6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598816"/>
                  </a:ext>
                </a:extLst>
              </a:tr>
            </a:tbl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8E656F85-12CF-5941-A0AB-1741528E47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048760"/>
              </p:ext>
            </p:extLst>
          </p:nvPr>
        </p:nvGraphicFramePr>
        <p:xfrm>
          <a:off x="-81089" y="110272"/>
          <a:ext cx="6177089" cy="535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F26DB221-A638-D74C-A378-3E661708F1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4942893"/>
              </p:ext>
            </p:extLst>
          </p:nvPr>
        </p:nvGraphicFramePr>
        <p:xfrm>
          <a:off x="5900405" y="110268"/>
          <a:ext cx="6177088" cy="535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3521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7DBDB5-AF38-FA77-3EB3-BDE79617CD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8DA4742-9C13-4690-8A1E-6E9A1EEAE1D5}" type="slidenum">
              <a:rPr lang="de-DE" smtClean="0"/>
              <a:pPr>
                <a:spcAft>
                  <a:spcPts val="600"/>
                </a:spcAft>
              </a:pPr>
              <a:t>6</a:t>
            </a:fld>
            <a:endParaRPr lang="de-DE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A2503221-CE78-5DBE-AE3F-F819DFE1B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85847"/>
              </p:ext>
            </p:extLst>
          </p:nvPr>
        </p:nvGraphicFramePr>
        <p:xfrm>
          <a:off x="6634271" y="356819"/>
          <a:ext cx="5112000" cy="61839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776">
                  <a:extLst>
                    <a:ext uri="{9D8B030D-6E8A-4147-A177-3AD203B41FA5}">
                      <a16:colId xmlns:a16="http://schemas.microsoft.com/office/drawing/2014/main" val="2866555619"/>
                    </a:ext>
                  </a:extLst>
                </a:gridCol>
                <a:gridCol w="4590224">
                  <a:extLst>
                    <a:ext uri="{9D8B030D-6E8A-4147-A177-3AD203B41FA5}">
                      <a16:colId xmlns:a16="http://schemas.microsoft.com/office/drawing/2014/main" val="182303170"/>
                    </a:ext>
                  </a:extLst>
                </a:gridCol>
              </a:tblGrid>
              <a:tr h="244143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Organisation du club moderne, bien structurée et orientée vers l'avenir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7605102"/>
                  </a:ext>
                </a:extLst>
              </a:tr>
              <a:tr h="24306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Direction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engagée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&amp;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compétente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(Comité)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1677753"/>
                  </a:ext>
                </a:extLst>
              </a:tr>
              <a:tr h="24229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Accessibilité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bureau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ou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secrétariat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8213205"/>
                  </a:ext>
                </a:extLst>
              </a:tr>
              <a:tr h="287824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Secrétariat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engagé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compétent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7308787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Présence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sur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Internet (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site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web,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médias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sociaux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etc.)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04548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Communication entre le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membres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(Mails, Newsletter, Magazine, etc.)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7040169"/>
                  </a:ext>
                </a:extLst>
              </a:tr>
              <a:tr h="314924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Manifestations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fêtes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événements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d'équipe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voyages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etc.)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096219"/>
                  </a:ext>
                </a:extLst>
              </a:tr>
              <a:tr h="24306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finances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sont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saines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55140221"/>
                  </a:ext>
                </a:extLst>
              </a:tr>
              <a:tr h="24229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Bon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rapport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qualité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-prix (entre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autres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cotisation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membre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506036"/>
                  </a:ext>
                </a:extLst>
              </a:tr>
              <a:tr h="206801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Recrutement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fidélisation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bénévoles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7535839"/>
                  </a:ext>
                </a:extLst>
              </a:tr>
              <a:tr h="25232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Formation des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bénévoles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926246"/>
                  </a:ext>
                </a:extLst>
              </a:tr>
              <a:tr h="26621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Le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a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partenariats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sponsoring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8473093"/>
                  </a:ext>
                </a:extLst>
              </a:tr>
              <a:tr h="26621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Qualité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installations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sportives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5257795"/>
                  </a:ext>
                </a:extLst>
              </a:tr>
              <a:tr h="254644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Etat des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installations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sportives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81725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L'infrastructure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est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suffisante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pour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notre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5369369"/>
                  </a:ext>
                </a:extLst>
              </a:tr>
              <a:tr h="277792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Qualité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matériel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football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(entre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autres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matériel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d'entraînement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ballons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buts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maillots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etc.)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3186127"/>
                  </a:ext>
                </a:extLst>
              </a:tr>
              <a:tr h="28936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Disponibilité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matériel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football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(entre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autres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matériel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d'entraînement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ballons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buts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maillots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etc.)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6991309"/>
                  </a:ext>
                </a:extLst>
              </a:tr>
              <a:tr h="28936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La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buvette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cantine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est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un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endroit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convivial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9668180"/>
                  </a:ext>
                </a:extLst>
              </a:tr>
              <a:tr h="277793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Buvette/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cantine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offre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équilibrée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nourriture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et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boissons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7214082"/>
                  </a:ext>
                </a:extLst>
              </a:tr>
              <a:tr h="28936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Buvette/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cantine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horaires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d'ouverture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adaptés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aux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membres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)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7950545"/>
                  </a:ext>
                </a:extLst>
              </a:tr>
              <a:tr h="262970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Offre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vêtements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vêtements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d'entraînement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de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loisirs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acessoires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, etc.)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5904857"/>
                  </a:ext>
                </a:extLst>
              </a:tr>
              <a:tr h="262970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Disponibilité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vestiaires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et des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douches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pour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tous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sexes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7069325"/>
                  </a:ext>
                </a:extLst>
              </a:tr>
              <a:tr h="262970">
                <a:tc>
                  <a:txBody>
                    <a:bodyPr/>
                    <a:lstStyle/>
                    <a:p>
                      <a:pPr algn="ctr" fontAlgn="b"/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Ancrage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dans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la </a:t>
                      </a:r>
                      <a:r>
                        <a:rPr lang="de-CH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commune</a:t>
                      </a: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594948"/>
                  </a:ext>
                </a:extLst>
              </a:tr>
            </a:tbl>
          </a:graphicData>
        </a:graphic>
      </p:graphicFrame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15106506-CB57-A84B-B1D4-F818A053A3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06551"/>
              </p:ext>
            </p:extLst>
          </p:nvPr>
        </p:nvGraphicFramePr>
        <p:xfrm>
          <a:off x="476222" y="497889"/>
          <a:ext cx="6158049" cy="5862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5280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7DBDB5-AF38-FA77-3EB3-BDE79617CD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8DA4742-9C13-4690-8A1E-6E9A1EEAE1D5}" type="slidenum">
              <a:rPr lang="de-DE" smtClean="0"/>
              <a:pPr>
                <a:spcAft>
                  <a:spcPts val="600"/>
                </a:spcAft>
              </a:pPr>
              <a:t>7</a:t>
            </a:fld>
            <a:endParaRPr lang="de-DE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4B889AAD-3245-72FA-CDB5-7366AE18E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585938"/>
              </p:ext>
            </p:extLst>
          </p:nvPr>
        </p:nvGraphicFramePr>
        <p:xfrm>
          <a:off x="6896674" y="1996674"/>
          <a:ext cx="5134689" cy="28646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092">
                  <a:extLst>
                    <a:ext uri="{9D8B030D-6E8A-4147-A177-3AD203B41FA5}">
                      <a16:colId xmlns:a16="http://schemas.microsoft.com/office/drawing/2014/main" val="2866555619"/>
                    </a:ext>
                  </a:extLst>
                </a:gridCol>
                <a:gridCol w="4610597">
                  <a:extLst>
                    <a:ext uri="{9D8B030D-6E8A-4147-A177-3AD203B41FA5}">
                      <a16:colId xmlns:a16="http://schemas.microsoft.com/office/drawing/2014/main" val="182303170"/>
                    </a:ext>
                  </a:extLst>
                </a:gridCol>
              </a:tblGrid>
              <a:tr h="244143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Promotion du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sport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compétition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7605102"/>
                  </a:ext>
                </a:extLst>
              </a:tr>
              <a:tr h="24306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Promotion du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football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auprès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enfants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jeunes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677753"/>
                  </a:ext>
                </a:extLst>
              </a:tr>
              <a:tr h="24229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Obtention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résultats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sportifs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8213205"/>
                  </a:ext>
                </a:extLst>
              </a:tr>
              <a:tr h="287824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Offres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continues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pour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enfants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jeunes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filles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garçons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7308787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Offres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continues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pour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adultes (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femmes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hommes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0454818"/>
                  </a:ext>
                </a:extLst>
              </a:tr>
              <a:tr h="393539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Offres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football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pour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membres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plus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âgés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7040169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Formation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entraîneurs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4096219"/>
                  </a:ext>
                </a:extLst>
              </a:tr>
              <a:tr h="24306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Entraîneurs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engagés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qualifiés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5140221"/>
                  </a:ext>
                </a:extLst>
              </a:tr>
              <a:tr h="24229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Qualité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entraînements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506036"/>
                  </a:ext>
                </a:extLst>
              </a:tr>
              <a:tr h="206801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Communication entre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entraîneurs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membres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7535839"/>
                  </a:ext>
                </a:extLst>
              </a:tr>
              <a:tr h="25232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Visibilité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arbitres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926246"/>
                  </a:ext>
                </a:extLst>
              </a:tr>
            </a:tbl>
          </a:graphicData>
        </a:graphic>
      </p:graphicFrame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52740BD3-8A6E-0E46-AD10-7A3CEACFC4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1527464"/>
              </p:ext>
            </p:extLst>
          </p:nvPr>
        </p:nvGraphicFramePr>
        <p:xfrm>
          <a:off x="160637" y="86828"/>
          <a:ext cx="6602296" cy="6437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1234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7DBDB5-AF38-FA77-3EB3-BDE79617CD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3200" y="6524625"/>
            <a:ext cx="2540000" cy="30480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8DA4742-9C13-4690-8A1E-6E9A1EEAE1D5}" type="slidenum">
              <a:rPr lang="de-DE" smtClean="0"/>
              <a:pPr>
                <a:spcAft>
                  <a:spcPts val="600"/>
                </a:spcAft>
              </a:pPr>
              <a:t>8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38270E7-50AE-3918-3C87-91D9D4DCC649}"/>
              </a:ext>
            </a:extLst>
          </p:cNvPr>
          <p:cNvSpPr txBox="1"/>
          <p:nvPr/>
        </p:nvSpPr>
        <p:spPr>
          <a:xfrm>
            <a:off x="7982857" y="4310743"/>
            <a:ext cx="1847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F1AC7C8-9658-E6B8-C64D-70387D419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525935"/>
              </p:ext>
            </p:extLst>
          </p:nvPr>
        </p:nvGraphicFramePr>
        <p:xfrm>
          <a:off x="7086600" y="1752765"/>
          <a:ext cx="4783161" cy="3352467"/>
        </p:xfrm>
        <a:graphic>
          <a:graphicData uri="http://schemas.openxmlformats.org/drawingml/2006/table">
            <a:tbl>
              <a:tblPr firstRow="1" firstCol="1">
                <a:tableStyleId>{C083E6E3-FA7D-4D7B-A595-EF9225AFEA82}</a:tableStyleId>
              </a:tblPr>
              <a:tblGrid>
                <a:gridCol w="555291">
                  <a:extLst>
                    <a:ext uri="{9D8B030D-6E8A-4147-A177-3AD203B41FA5}">
                      <a16:colId xmlns:a16="http://schemas.microsoft.com/office/drawing/2014/main" val="2424300885"/>
                    </a:ext>
                  </a:extLst>
                </a:gridCol>
                <a:gridCol w="4227870">
                  <a:extLst>
                    <a:ext uri="{9D8B030D-6E8A-4147-A177-3AD203B41FA5}">
                      <a16:colId xmlns:a16="http://schemas.microsoft.com/office/drawing/2014/main" val="2564450056"/>
                    </a:ext>
                  </a:extLst>
                </a:gridCol>
              </a:tblGrid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Transmission de valeurs telles que le fair-play et la tolérance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3801940"/>
                  </a:ext>
                </a:extLst>
              </a:tr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Promotion des filles et des femmes dans le clubs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9940165"/>
                  </a:ext>
                </a:extLst>
              </a:tr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Prévention de la violence et des abus sexuels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7295370"/>
                  </a:ext>
                </a:extLst>
              </a:tr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Prévention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accidents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entraînement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compétition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installations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9387831"/>
                  </a:ext>
                </a:extLst>
              </a:tr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Prévention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dépendances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consommation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tabac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d'alcool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301928"/>
                  </a:ext>
                </a:extLst>
              </a:tr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Gestion responsable, transparente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minutieuse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du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4747671"/>
                  </a:ext>
                </a:extLst>
              </a:tr>
              <a:tr h="594838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Durabilité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au sein du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club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(p. ex.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tri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déchets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gobelets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réutilisables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énergie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solaire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vélo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au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lieu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voiture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etc.)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1107326"/>
                  </a:ext>
                </a:extLst>
              </a:tr>
              <a:tr h="393947">
                <a:tc>
                  <a:txBody>
                    <a:bodyPr/>
                    <a:lstStyle/>
                    <a:p>
                      <a:pPr algn="ctr" fontAlgn="b"/>
                      <a:r>
                        <a:rPr lang="de-CH" sz="12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Intégration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des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personnes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d'origines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culturelles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et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sociales</a:t>
                      </a:r>
                      <a:r>
                        <a:rPr lang="de-CH" sz="12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200" b="0" i="0" u="none" strike="noStrike" dirty="0" err="1">
                          <a:effectLst/>
                          <a:latin typeface="Arial" panose="020B0604020202020204" pitchFamily="34" charset="0"/>
                        </a:rPr>
                        <a:t>différentes</a:t>
                      </a:r>
                      <a:endParaRPr lang="de-CH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02745219"/>
                  </a:ext>
                </a:extLst>
              </a:tr>
            </a:tbl>
          </a:graphicData>
        </a:graphic>
      </p:graphicFrame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D990B1E6-6AC5-8742-ABDC-086FF05F77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3059507"/>
              </p:ext>
            </p:extLst>
          </p:nvPr>
        </p:nvGraphicFramePr>
        <p:xfrm>
          <a:off x="809890" y="339026"/>
          <a:ext cx="6139190" cy="6179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8149923"/>
      </p:ext>
    </p:extLst>
  </p:cSld>
  <p:clrMapOvr>
    <a:masterClrMapping/>
  </p:clrMapOvr>
</p:sld>
</file>

<file path=ppt/theme/theme1.xml><?xml version="1.0" encoding="utf-8"?>
<a:theme xmlns:a="http://schemas.openxmlformats.org/drawingml/2006/main" name="SFV_Powerpoint">
  <a:themeElements>
    <a:clrScheme name="Benutzerdefiniert 2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FF0000"/>
      </a:accent1>
      <a:accent2>
        <a:srgbClr val="FFBD47"/>
      </a:accent2>
      <a:accent3>
        <a:srgbClr val="C00000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FV_PPT_Template" id="{5CFF84CE-1DCC-494E-BCF8-C5127246BE65}" vid="{207F2653-ACAE-224B-81BB-7CECC34D9633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b600067-0fb8-4dad-bc22-e366648d9142">
      <UserInfo>
        <DisplayName>Egli Benjamin</DisplayName>
        <AccountId>17</AccountId>
        <AccountType/>
      </UserInfo>
      <UserInfo>
        <DisplayName>Kern Raphael</DisplayName>
        <AccountId>19</AccountId>
        <AccountType/>
      </UserInfo>
      <UserInfo>
        <DisplayName>Julen Nicole</DisplayName>
        <AccountId>124</AccountId>
        <AccountType/>
      </UserInfo>
    </SharedWithUsers>
    <lcf76f155ced4ddcb4097134ff3c332f xmlns="7371389a-1c06-4dad-9b87-ab8579d2015e">
      <Terms xmlns="http://schemas.microsoft.com/office/infopath/2007/PartnerControls"/>
    </lcf76f155ced4ddcb4097134ff3c332f>
    <TaxCatchAll xmlns="6b600067-0fb8-4dad-bc22-e366648d914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94D89D7543B0419A6E0A47357C7A3F" ma:contentTypeVersion="16" ma:contentTypeDescription="Create a new document." ma:contentTypeScope="" ma:versionID="cf98df831f1643d7a1c63f9da6314ae7">
  <xsd:schema xmlns:xsd="http://www.w3.org/2001/XMLSchema" xmlns:xs="http://www.w3.org/2001/XMLSchema" xmlns:p="http://schemas.microsoft.com/office/2006/metadata/properties" xmlns:ns2="7371389a-1c06-4dad-9b87-ab8579d2015e" xmlns:ns3="6b600067-0fb8-4dad-bc22-e366648d9142" targetNamespace="http://schemas.microsoft.com/office/2006/metadata/properties" ma:root="true" ma:fieldsID="31a7141f018ab8661fb4679b8eb02707" ns2:_="" ns3:_="">
    <xsd:import namespace="7371389a-1c06-4dad-9b87-ab8579d2015e"/>
    <xsd:import namespace="6b600067-0fb8-4dad-bc22-e366648d91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1389a-1c06-4dad-9b87-ab8579d20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baddf16-095b-4e4c-9a3a-8a66ec619d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600067-0fb8-4dad-bc22-e366648d914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2edb4d0-023c-46cd-895d-eb651e5ef6e1}" ma:internalName="TaxCatchAll" ma:showField="CatchAllData" ma:web="6b600067-0fb8-4dad-bc22-e366648d91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F0A909-D2E4-4713-8842-17FD123AD0C4}">
  <ds:schemaRefs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metadata/properties"/>
    <ds:schemaRef ds:uri="376d2812-33d2-4e89-a5e8-423a020ff481"/>
    <ds:schemaRef ds:uri="263b8dec-201a-4684-8269-34a1602e0b04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D209E7C-5D64-4F25-99DA-05345083FF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A88CB5-49E6-4F90-B720-6010D263C9EB}"/>
</file>

<file path=docProps/app.xml><?xml version="1.0" encoding="utf-8"?>
<Properties xmlns="http://schemas.openxmlformats.org/officeDocument/2006/extended-properties" xmlns:vt="http://schemas.openxmlformats.org/officeDocument/2006/docPropsVTypes">
  <Template>SFV_PPT</Template>
  <TotalTime>0</TotalTime>
  <Words>661</Words>
  <Application>Microsoft Office PowerPoint</Application>
  <PresentationFormat>Breitbild</PresentationFormat>
  <Paragraphs>165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Times</vt:lpstr>
      <vt:lpstr>SFV_Powerpoint</vt:lpstr>
      <vt:lpstr>ASF Quality Club FC Versoix</vt:lpstr>
      <vt:lpstr>Analyse de l‘enquête auprès des membres: nombre de participants</vt:lpstr>
      <vt:lpstr>Satisfaction générale concernant le travail du club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SFV Quality Club FC Phönix Seen, 02. September 2022</dc:title>
  <dc:creator>Krummen Matthias</dc:creator>
  <cp:lastModifiedBy>Bazan Freire Romana</cp:lastModifiedBy>
  <cp:revision>71</cp:revision>
  <cp:lastPrinted>2023-01-31T20:09:40Z</cp:lastPrinted>
  <dcterms:created xsi:type="dcterms:W3CDTF">2022-08-24T08:44:15Z</dcterms:created>
  <dcterms:modified xsi:type="dcterms:W3CDTF">2025-12-12T07:25:54Z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0x0101005594D89D7543B0419A6E0A47357C7A3F</vt:lpwstr>
  </property>
  <property fmtid="{D5CDD505-2E9C-101B-9397-08002B2CF9AE}" pid="3" name="MediaServiceImageTags">
    <vt:lpwstr/>
  </property>
</Properties>
</file>